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3" r:id="rId10"/>
    <p:sldId id="274" r:id="rId11"/>
    <p:sldId id="272" r:id="rId12"/>
    <p:sldId id="271" r:id="rId13"/>
    <p:sldId id="270" r:id="rId14"/>
    <p:sldId id="268" r:id="rId15"/>
    <p:sldId id="269" r:id="rId16"/>
    <p:sldId id="275" r:id="rId17"/>
    <p:sldId id="276" r:id="rId18"/>
    <p:sldId id="281" r:id="rId19"/>
    <p:sldId id="279" r:id="rId20"/>
    <p:sldId id="284" r:id="rId21"/>
    <p:sldId id="283" r:id="rId22"/>
    <p:sldId id="282" r:id="rId23"/>
    <p:sldId id="278" r:id="rId24"/>
    <p:sldId id="289" r:id="rId25"/>
    <p:sldId id="288" r:id="rId26"/>
    <p:sldId id="287" r:id="rId27"/>
    <p:sldId id="286" r:id="rId28"/>
    <p:sldId id="285" r:id="rId29"/>
    <p:sldId id="290" r:id="rId30"/>
    <p:sldId id="291" r:id="rId31"/>
    <p:sldId id="296" r:id="rId32"/>
    <p:sldId id="295" r:id="rId33"/>
    <p:sldId id="294" r:id="rId34"/>
    <p:sldId id="293" r:id="rId35"/>
    <p:sldId id="292" r:id="rId36"/>
    <p:sldId id="300" r:id="rId37"/>
    <p:sldId id="299" r:id="rId38"/>
    <p:sldId id="298" r:id="rId39"/>
    <p:sldId id="297" r:id="rId40"/>
    <p:sldId id="301" r:id="rId41"/>
    <p:sldId id="306" r:id="rId42"/>
    <p:sldId id="305" r:id="rId43"/>
    <p:sldId id="310" r:id="rId44"/>
    <p:sldId id="309" r:id="rId45"/>
    <p:sldId id="312" r:id="rId46"/>
    <p:sldId id="311" r:id="rId47"/>
    <p:sldId id="308" r:id="rId48"/>
    <p:sldId id="307" r:id="rId49"/>
    <p:sldId id="303" r:id="rId50"/>
    <p:sldId id="313" r:id="rId51"/>
    <p:sldId id="314" r:id="rId52"/>
    <p:sldId id="315" r:id="rId53"/>
    <p:sldId id="316" r:id="rId54"/>
    <p:sldId id="317" r:id="rId55"/>
    <p:sldId id="321" r:id="rId56"/>
    <p:sldId id="320" r:id="rId57"/>
    <p:sldId id="319" r:id="rId58"/>
    <p:sldId id="323" r:id="rId59"/>
    <p:sldId id="322" r:id="rId60"/>
    <p:sldId id="325" r:id="rId61"/>
    <p:sldId id="324" r:id="rId6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6217" autoAdjust="0"/>
  </p:normalViewPr>
  <p:slideViewPr>
    <p:cSldViewPr>
      <p:cViewPr varScale="1">
        <p:scale>
          <a:sx n="109" d="100"/>
          <a:sy n="109" d="100"/>
        </p:scale>
        <p:origin x="-16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zk-pk\&#1092;&#1080;&#1085;&#1072;&#1085;&#1089;&#1086;&#1074;&#1086;&#1077;%20&#1091;&#1087;&#1088;&#1072;&#1074;&#1083;&#1077;&#1085;&#1080;&#1077;%20(new)\&#1058;&#1086;&#1082;&#1072;&#1088;&#1077;&#1074;&#1072;%20&#1048;.&#1042;\&#1052;&#1086;&#1080;%20&#1076;&#1086;&#1082;&#1091;&#1084;&#1077;&#1085;&#1090;&#1099;\&#1082;%20&#1087;&#1088;&#1077;&#1079;&#1077;&#1085;&#1090;&#1072;&#1094;&#108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zk-pk\&#1092;&#1080;&#1085;&#1072;&#1085;&#1089;&#1086;&#1074;&#1086;&#1077;%20&#1091;&#1087;&#1088;&#1072;&#1074;&#1083;&#1077;&#1085;&#1080;&#1077;%20(new)\&#1058;&#1086;&#1082;&#1072;&#1088;&#1077;&#1074;&#1072;%20&#1048;.&#1042;\&#1052;&#1086;&#1080;%20&#1076;&#1086;&#1082;&#1091;&#1084;&#1077;&#1085;&#1090;&#1099;\&#1050;&#1086;&#1087;&#1080;&#1103;%20&#1082;%20&#1087;&#1088;&#1077;&#1079;&#1077;&#1085;&#1090;&#1072;&#1094;&#1080;&#1080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-1.1837322984672088E-7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23380133373485E-2"/>
                  <c:y val="-4.6296296296296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066800381066548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033400190533552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837322973647721E-7"/>
                  <c:y val="9.11344415281423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'бюд 3'!$D$7:$H$7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'бюд 3'!$D$8:$H$8</c:f>
              <c:numCache>
                <c:formatCode>#,##0.0</c:formatCode>
                <c:ptCount val="5"/>
                <c:pt idx="0">
                  <c:v>454107.4</c:v>
                </c:pt>
                <c:pt idx="1">
                  <c:v>450066.2</c:v>
                </c:pt>
                <c:pt idx="2">
                  <c:v>534670.69999999995</c:v>
                </c:pt>
                <c:pt idx="3">
                  <c:v>583815.4</c:v>
                </c:pt>
                <c:pt idx="4">
                  <c:v>626804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642240"/>
        <c:axId val="157344320"/>
      </c:barChart>
      <c:catAx>
        <c:axId val="157642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344320"/>
        <c:crosses val="autoZero"/>
        <c:auto val="1"/>
        <c:lblAlgn val="ctr"/>
        <c:lblOffset val="100"/>
        <c:noMultiLvlLbl val="0"/>
      </c:catAx>
      <c:valAx>
        <c:axId val="1573443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57642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'бюд 1'!$Q$7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9.7895346405959278E-3"/>
                  <c:y val="-5.602240896358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68603921787785E-2"/>
                  <c:y val="-4.481792717086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500289542830572E-2"/>
                  <c:y val="-5.602240896358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'бюд 1'!$R$6:$T$6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'бюд 1'!$R$7:$T$7</c:f>
              <c:numCache>
                <c:formatCode>#,##0.00</c:formatCode>
                <c:ptCount val="3"/>
                <c:pt idx="0">
                  <c:v>819445.9</c:v>
                </c:pt>
                <c:pt idx="1">
                  <c:v>914209.8</c:v>
                </c:pt>
                <c:pt idx="2">
                  <c:v>670407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582656"/>
        <c:axId val="162591232"/>
        <c:axId val="0"/>
      </c:bar3DChart>
      <c:catAx>
        <c:axId val="160582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591232"/>
        <c:crosses val="autoZero"/>
        <c:auto val="1"/>
        <c:lblAlgn val="ctr"/>
        <c:lblOffset val="100"/>
        <c:noMultiLvlLbl val="0"/>
      </c:catAx>
      <c:valAx>
        <c:axId val="16259123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60582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'бюд 2'!$E$51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dLbl>
              <c:idx val="0"/>
              <c:layout>
                <c:manualLayout>
                  <c:x val="2.4609668693142586E-2"/>
                  <c:y val="-7.4626865671641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11280141999727E-2"/>
                  <c:y val="-3.9800995024875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558862968713997E-2"/>
                  <c:y val="-7.9601990049751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'бюд 2'!$F$50:$H$50</c:f>
              <c:strCache>
                <c:ptCount val="3"/>
                <c:pt idx="0">
                  <c:v>2026 год в расчете на 1 жителя-53,3 тыс.руб.</c:v>
                </c:pt>
                <c:pt idx="1">
                  <c:v>2027 год в расчете на 1 жителя-59,0 тыс.руб.</c:v>
                </c:pt>
                <c:pt idx="2">
                  <c:v>2028 год в расчете на 1 жителя-51,1 тыс.руб.</c:v>
                </c:pt>
              </c:strCache>
            </c:strRef>
          </c:cat>
          <c:val>
            <c:numRef>
              <c:f>'бюд 2'!$F$51:$H$51</c:f>
              <c:numCache>
                <c:formatCode>#,##0.0</c:formatCode>
                <c:ptCount val="3"/>
                <c:pt idx="0">
                  <c:v>1354116.6</c:v>
                </c:pt>
                <c:pt idx="1">
                  <c:v>1498025.2</c:v>
                </c:pt>
                <c:pt idx="2">
                  <c:v>1297211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209408"/>
        <c:axId val="162593536"/>
        <c:axId val="0"/>
      </c:bar3DChart>
      <c:catAx>
        <c:axId val="160209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593536"/>
        <c:crosses val="autoZero"/>
        <c:auto val="1"/>
        <c:lblAlgn val="ctr"/>
        <c:lblOffset val="100"/>
        <c:noMultiLvlLbl val="0"/>
      </c:catAx>
      <c:valAx>
        <c:axId val="1625935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60209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'бюд 2'!$E$31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-4.4776119402985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1.990049751243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'бюд 2'!$F$30:$H$30</c:f>
              <c:strCache>
                <c:ptCount val="3"/>
                <c:pt idx="0">
                  <c:v>2026 год в расчете на 1 жителя-21,0 тыс.руб.</c:v>
                </c:pt>
                <c:pt idx="1">
                  <c:v>2027 год в расчете на 1 жителя-23,0 тыс.руб.</c:v>
                </c:pt>
                <c:pt idx="2">
                  <c:v>2028 год в расчете на 1 жителя-24,7 тыс.руб.</c:v>
                </c:pt>
              </c:strCache>
            </c:strRef>
          </c:cat>
          <c:val>
            <c:numRef>
              <c:f>'бюд 2'!$F$31:$H$31</c:f>
              <c:numCache>
                <c:formatCode>#,##0.0</c:formatCode>
                <c:ptCount val="3"/>
                <c:pt idx="0">
                  <c:v>534670.69999999995</c:v>
                </c:pt>
                <c:pt idx="1">
                  <c:v>583815.4</c:v>
                </c:pt>
                <c:pt idx="2">
                  <c:v>626804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583168"/>
        <c:axId val="166765120"/>
        <c:axId val="0"/>
      </c:bar3DChart>
      <c:catAx>
        <c:axId val="16058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765120"/>
        <c:crosses val="autoZero"/>
        <c:auto val="1"/>
        <c:lblAlgn val="ctr"/>
        <c:lblOffset val="100"/>
        <c:noMultiLvlLbl val="0"/>
      </c:catAx>
      <c:valAx>
        <c:axId val="1667651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60583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'бюд 2'!$E$37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dLbl>
              <c:idx val="0"/>
              <c:layout>
                <c:manualLayout>
                  <c:x val="1.9444444444444445E-2"/>
                  <c:y val="-1.990049751243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333333333333381E-2"/>
                  <c:y val="-4.9751243781094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555555555555E-2"/>
                  <c:y val="-2.487562189054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'бюд 2'!$F$36:$H$36</c:f>
              <c:strCache>
                <c:ptCount val="3"/>
                <c:pt idx="0">
                  <c:v>2026 год в расчете на 1 жителя-32,3 тыс.руб.</c:v>
                </c:pt>
                <c:pt idx="1">
                  <c:v>2027 год в расчете на 1 жителя-36,0 тыс.руб.</c:v>
                </c:pt>
                <c:pt idx="2">
                  <c:v>2028 год в расчете на 1 жителя-26,4 тыс.руб.</c:v>
                </c:pt>
              </c:strCache>
            </c:strRef>
          </c:cat>
          <c:val>
            <c:numRef>
              <c:f>'бюд 2'!$F$37:$H$37</c:f>
              <c:numCache>
                <c:formatCode>#,##0.0</c:formatCode>
                <c:ptCount val="3"/>
                <c:pt idx="0">
                  <c:v>819445.9</c:v>
                </c:pt>
                <c:pt idx="1">
                  <c:v>914209.8</c:v>
                </c:pt>
                <c:pt idx="2">
                  <c:v>670407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462272"/>
        <c:axId val="166766848"/>
        <c:axId val="0"/>
      </c:bar3DChart>
      <c:catAx>
        <c:axId val="169462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766848"/>
        <c:crosses val="autoZero"/>
        <c:auto val="1"/>
        <c:lblAlgn val="ctr"/>
        <c:lblOffset val="100"/>
        <c:noMultiLvlLbl val="0"/>
      </c:catAx>
      <c:valAx>
        <c:axId val="16676684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69462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2.4083918680018312E-2"/>
                  <c:y val="-3.1476053415110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417114284719885E-2"/>
                  <c:y val="-5.7706097927702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83712087070673E-2"/>
                  <c:y val="-4.721408012266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002065929477427E-3"/>
                  <c:y val="-8.3936142440294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бюд78!$I$6:$L$6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бюд78!$I$7:$L$7</c:f>
              <c:numCache>
                <c:formatCode>#,##0.0</c:formatCode>
                <c:ptCount val="4"/>
                <c:pt idx="0">
                  <c:v>946348.7</c:v>
                </c:pt>
                <c:pt idx="1">
                  <c:v>819445.9</c:v>
                </c:pt>
                <c:pt idx="2">
                  <c:v>914209.8</c:v>
                </c:pt>
                <c:pt idx="3">
                  <c:v>670407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2111360"/>
        <c:axId val="57411840"/>
        <c:axId val="149280000"/>
      </c:bar3DChart>
      <c:catAx>
        <c:axId val="172111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411840"/>
        <c:crosses val="autoZero"/>
        <c:auto val="1"/>
        <c:lblAlgn val="ctr"/>
        <c:lblOffset val="100"/>
        <c:noMultiLvlLbl val="0"/>
      </c:catAx>
      <c:valAx>
        <c:axId val="5741184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72111360"/>
        <c:crosses val="autoZero"/>
        <c:crossBetween val="between"/>
      </c:valAx>
      <c:serAx>
        <c:axId val="149280000"/>
        <c:scaling>
          <c:orientation val="minMax"/>
        </c:scaling>
        <c:delete val="1"/>
        <c:axPos val="b"/>
        <c:majorTickMark val="out"/>
        <c:minorTickMark val="none"/>
        <c:tickLblPos val="nextTo"/>
        <c:crossAx val="5741184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расходы в 2026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352 016,6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бюд2!$C$19</c:f>
              <c:strCache>
                <c:ptCount val="1"/>
                <c:pt idx="0">
                  <c:v>Все расходы в 2026 г. - 1 352 016,6 тыс.рублей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5"/>
          <c:cat>
            <c:strRef>
              <c:f>бюд2!$B$20:$B$24</c:f>
              <c:strCache>
                <c:ptCount val="5"/>
                <c:pt idx="0">
                  <c:v>Социально-культурная сфера - 58,6%</c:v>
                </c:pt>
                <c:pt idx="1">
                  <c:v>ЖКХ - 20,0%</c:v>
                </c:pt>
                <c:pt idx="2">
                  <c:v>Развитие  экономики - 4,7%</c:v>
                </c:pt>
                <c:pt idx="3">
                  <c:v>Общегосударственные расходы -11,9%</c:v>
                </c:pt>
                <c:pt idx="4">
                  <c:v>Иные направления - 4,8%</c:v>
                </c:pt>
              </c:strCache>
            </c:strRef>
          </c:cat>
          <c:val>
            <c:numRef>
              <c:f>бюд2!$C$20:$C$24</c:f>
              <c:numCache>
                <c:formatCode>#,##0.0</c:formatCode>
                <c:ptCount val="5"/>
                <c:pt idx="0">
                  <c:v>58.571085591700573</c:v>
                </c:pt>
                <c:pt idx="1">
                  <c:v>20.04075985457575</c:v>
                </c:pt>
                <c:pt idx="2">
                  <c:v>4.6786111945666935</c:v>
                </c:pt>
                <c:pt idx="3">
                  <c:v>11.868419367040316</c:v>
                </c:pt>
                <c:pt idx="4">
                  <c:v>4.8411239921166649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T w="152400" h="50800" prst="softRound"/>
        </a:sp3d>
      </c:spPr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расходы в 2027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1 477 649,30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бюд2!$F$19</c:f>
              <c:strCache>
                <c:ptCount val="1"/>
                <c:pt idx="0">
                  <c:v>Все расходы в 2027 г. - 1 477 649,30 тыс.рублей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5"/>
          <c:cat>
            <c:strRef>
              <c:f>бюд2!$E$20:$E$24</c:f>
              <c:strCache>
                <c:ptCount val="5"/>
                <c:pt idx="0">
                  <c:v>Социально-культурная сфера - 54,1%</c:v>
                </c:pt>
                <c:pt idx="1">
                  <c:v>ЖКХ - 25,3%</c:v>
                </c:pt>
                <c:pt idx="2">
                  <c:v>Развитие  экономики - 5,7%</c:v>
                </c:pt>
                <c:pt idx="3">
                  <c:v>Общегосударственные расходы - 10,6%</c:v>
                </c:pt>
                <c:pt idx="4">
                  <c:v>Иные направления - 4,3%</c:v>
                </c:pt>
              </c:strCache>
            </c:strRef>
          </c:cat>
          <c:val>
            <c:numRef>
              <c:f>бюд2!$F$20:$F$24</c:f>
              <c:numCache>
                <c:formatCode>0.0</c:formatCode>
                <c:ptCount val="5"/>
                <c:pt idx="0">
                  <c:v>54.140458091104563</c:v>
                </c:pt>
                <c:pt idx="1">
                  <c:v>25.286378845102149</c:v>
                </c:pt>
                <c:pt idx="2">
                  <c:v>5.7175271561391456</c:v>
                </c:pt>
                <c:pt idx="3">
                  <c:v>10.553911540444677</c:v>
                </c:pt>
                <c:pt idx="4">
                  <c:v>4.3017243672094585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расходы в 2028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253 726,10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бюд2!$C$28</c:f>
              <c:strCache>
                <c:ptCount val="1"/>
                <c:pt idx="0">
                  <c:v>Все расходы в 2028 г. - 1 253 726,10 тыс.рублей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5"/>
          <c:cat>
            <c:strRef>
              <c:f>бюд2!$B$29:$B$33</c:f>
              <c:strCache>
                <c:ptCount val="5"/>
                <c:pt idx="0">
                  <c:v>Социально-культурная сфера - 65,2%</c:v>
                </c:pt>
                <c:pt idx="1">
                  <c:v>ЖКХ - 9,9%</c:v>
                </c:pt>
                <c:pt idx="2">
                  <c:v>Развитие  экономики - 7,0%</c:v>
                </c:pt>
                <c:pt idx="3">
                  <c:v>Общегосударственные расходы - 12,8%</c:v>
                </c:pt>
                <c:pt idx="4">
                  <c:v>Иные направления - 5,1%</c:v>
                </c:pt>
              </c:strCache>
            </c:strRef>
          </c:cat>
          <c:val>
            <c:numRef>
              <c:f>бюд2!$C$29:$C$33</c:f>
              <c:numCache>
                <c:formatCode>0.0</c:formatCode>
                <c:ptCount val="5"/>
                <c:pt idx="0">
                  <c:v>65.204688647703833</c:v>
                </c:pt>
                <c:pt idx="1">
                  <c:v>9.9057521415562775</c:v>
                </c:pt>
                <c:pt idx="2">
                  <c:v>6.9911203092924357</c:v>
                </c:pt>
                <c:pt idx="3">
                  <c:v>12.755082629291994</c:v>
                </c:pt>
                <c:pt idx="4">
                  <c:v>5.1433562721554571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расходы в 2025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495 499,4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'[Диаграмма в Microsoft PowerPoint]бюд2'!$I$3</c:f>
              <c:strCache>
                <c:ptCount val="1"/>
                <c:pt idx="0">
                  <c:v>Все расходы в 2025 г. - 1 495 499,4 тыс.рублей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5"/>
          <c:cat>
            <c:strRef>
              <c:f>'[Диаграмма в Microsoft PowerPoint]бюд2'!$H$4:$H$8</c:f>
              <c:strCache>
                <c:ptCount val="5"/>
                <c:pt idx="0">
                  <c:v>Социально-культурная сфера - 54,5%</c:v>
                </c:pt>
                <c:pt idx="1">
                  <c:v>ЖКХ - 23,8%</c:v>
                </c:pt>
                <c:pt idx="2">
                  <c:v>Развитие  экономики - 6,6%</c:v>
                </c:pt>
                <c:pt idx="3">
                  <c:v>Общегосударственные расходы -11,1%</c:v>
                </c:pt>
                <c:pt idx="4">
                  <c:v>Иные направления - 4,0%</c:v>
                </c:pt>
              </c:strCache>
            </c:strRef>
          </c:cat>
          <c:val>
            <c:numRef>
              <c:f>'[Диаграмма в Microsoft PowerPoint]бюд2'!$I$4:$I$8</c:f>
              <c:numCache>
                <c:formatCode>#,##0.0</c:formatCode>
                <c:ptCount val="5"/>
                <c:pt idx="0">
                  <c:v>54.531683529929865</c:v>
                </c:pt>
                <c:pt idx="1">
                  <c:v>23.832473620517664</c:v>
                </c:pt>
                <c:pt idx="2">
                  <c:v>6.5507281380387044</c:v>
                </c:pt>
                <c:pt idx="3">
                  <c:v>11.112047253245303</c:v>
                </c:pt>
                <c:pt idx="4">
                  <c:v>3.9730674582684551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c:rich>
      </c:tx>
      <c:layout>
        <c:manualLayout>
          <c:xMode val="edge"/>
          <c:yMode val="edge"/>
          <c:x val="0.31875038377679243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бюд3!$M$5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76,6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74,3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74,4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75,3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бюд3!$N$4:$Q$4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бюд3!$N$5:$Q$5</c:f>
              <c:numCache>
                <c:formatCode>0.0</c:formatCode>
                <c:ptCount val="4"/>
                <c:pt idx="0">
                  <c:v>76.619878580686446</c:v>
                </c:pt>
                <c:pt idx="1">
                  <c:v>74.266944381725366</c:v>
                </c:pt>
                <c:pt idx="2">
                  <c:v>74.44465735948765</c:v>
                </c:pt>
                <c:pt idx="3">
                  <c:v>75.298187790355882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868800"/>
        <c:axId val="57254464"/>
        <c:axId val="0"/>
      </c:bar3DChart>
      <c:catAx>
        <c:axId val="5786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254464"/>
        <c:crosses val="autoZero"/>
        <c:auto val="1"/>
        <c:lblAlgn val="ctr"/>
        <c:lblOffset val="100"/>
        <c:noMultiLvlLbl val="0"/>
      </c:catAx>
      <c:valAx>
        <c:axId val="572544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7868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5"/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7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8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cat>
            <c:strRef>
              <c:f>бюд!$F$5:$F$15</c:f>
              <c:strCache>
                <c:ptCount val="11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Образование </c:v>
                </c:pt>
                <c:pt idx="6">
                  <c:v>Культура и кинематография</c:v>
                </c:pt>
                <c:pt idx="7">
                  <c:v>Социальная политика 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бюд!$G$5:$G$15</c:f>
              <c:numCache>
                <c:formatCode>General</c:formatCode>
                <c:ptCount val="11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636242344706908"/>
          <c:y val="0"/>
          <c:w val="0.32697090988627558"/>
          <c:h val="0.9924507694787507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987489063867019"/>
          <c:y val="6.4814814814814811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бюд3!$M$9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1.6666666666666642E-2"/>
                  <c:y val="-2.31481481481482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72E-2"/>
                  <c:y val="-9.25925925925928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676E-2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333333333333229E-2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бюд3!$N$8:$Q$8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бюд3!$N$9:$Q$9</c:f>
              <c:numCache>
                <c:formatCode>0.0</c:formatCode>
                <c:ptCount val="4"/>
                <c:pt idx="0">
                  <c:v>18.35388665650547</c:v>
                </c:pt>
                <c:pt idx="1">
                  <c:v>20.934881425570296</c:v>
                </c:pt>
                <c:pt idx="2">
                  <c:v>20.280970357601024</c:v>
                </c:pt>
                <c:pt idx="3">
                  <c:v>19.929877886922402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869824"/>
        <c:axId val="57256192"/>
        <c:axId val="0"/>
      </c:bar3DChart>
      <c:catAx>
        <c:axId val="5786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256192"/>
        <c:crosses val="autoZero"/>
        <c:auto val="1"/>
        <c:lblAlgn val="ctr"/>
        <c:lblOffset val="100"/>
        <c:noMultiLvlLbl val="0"/>
      </c:catAx>
      <c:valAx>
        <c:axId val="572561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786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бюд3!$M$13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бюд3!$N$12:$Q$12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бюд3!$N$13:$Q$13</c:f>
              <c:numCache>
                <c:formatCode>0.0</c:formatCode>
                <c:ptCount val="4"/>
                <c:pt idx="0">
                  <c:v>1.4500791518550717</c:v>
                </c:pt>
                <c:pt idx="1">
                  <c:v>1.2383904447431391</c:v>
                </c:pt>
                <c:pt idx="2">
                  <c:v>1.14957873446215</c:v>
                </c:pt>
                <c:pt idx="3">
                  <c:v>1.1128845651839379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869312"/>
        <c:axId val="57257920"/>
        <c:axId val="0"/>
      </c:bar3DChart>
      <c:catAx>
        <c:axId val="5786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257920"/>
        <c:crosses val="autoZero"/>
        <c:auto val="1"/>
        <c:lblAlgn val="ctr"/>
        <c:lblOffset val="100"/>
        <c:noMultiLvlLbl val="0"/>
      </c:catAx>
      <c:valAx>
        <c:axId val="572579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7869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бюд3!$M$17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8.3333333333333072E-3"/>
                  <c:y val="-0.38888888888888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14E-2"/>
                  <c:y val="-0.370370370370370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-0.379629629629629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12E-2"/>
                  <c:y val="-0.384259259259259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бюд3!$N$16:$Q$16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бюд3!$N$17:$Q$17</c:f>
              <c:numCache>
                <c:formatCode>0.0</c:formatCode>
                <c:ptCount val="4"/>
                <c:pt idx="0">
                  <c:v>3.5761556109529979</c:v>
                </c:pt>
                <c:pt idx="1">
                  <c:v>3.5597837479612089</c:v>
                </c:pt>
                <c:pt idx="2">
                  <c:v>4.1247935484491931</c:v>
                </c:pt>
                <c:pt idx="3">
                  <c:v>3.6590497575377845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248192"/>
        <c:axId val="57259648"/>
        <c:axId val="0"/>
      </c:bar3DChart>
      <c:catAx>
        <c:axId val="14624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259648"/>
        <c:crosses val="autoZero"/>
        <c:auto val="1"/>
        <c:lblAlgn val="ctr"/>
        <c:lblOffset val="100"/>
        <c:noMultiLvlLbl val="0"/>
      </c:catAx>
      <c:valAx>
        <c:axId val="572596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6248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бюд3!$H$8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5"/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74,3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20,9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211834012745023"/>
                  <c:y val="-1.507578217804859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бюд3!$G$9:$G$12</c:f>
              <c:strCache>
                <c:ptCount val="4"/>
                <c:pt idx="0">
                  <c:v>Образование</c:v>
                </c:pt>
                <c:pt idx="1">
                  <c:v>Культура и кинематография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</c:strCache>
            </c:strRef>
          </c:cat>
          <c:val>
            <c:numRef>
              <c:f>бюд3!$H$9:$H$12</c:f>
              <c:numCache>
                <c:formatCode>0.0</c:formatCode>
                <c:ptCount val="4"/>
                <c:pt idx="0">
                  <c:v>74.266944381725366</c:v>
                </c:pt>
                <c:pt idx="1">
                  <c:v>20.934881425570296</c:v>
                </c:pt>
                <c:pt idx="2">
                  <c:v>1.2383904447431391</c:v>
                </c:pt>
                <c:pt idx="3">
                  <c:v>3.5597837479612089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prst="relaxedInset"/>
    </a:sp3d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413931373880268"/>
          <c:y val="0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бюд4!$H$4</c:f>
              <c:strCache>
                <c:ptCount val="1"/>
                <c:pt idx="0">
                  <c:v>2025 (ожид)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-7.9760691678248674E-3"/>
                  <c:y val="1.61865704286964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666049096804076E-2"/>
                  <c:y val="-2.43802857976086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бюд4!$G$5:$G$6</c:f>
              <c:strCache>
                <c:ptCount val="2"/>
                <c:pt idx="0">
                  <c:v>программные расходы  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бюд4!$H$5:$H$6</c:f>
              <c:numCache>
                <c:formatCode>#,##0.0</c:formatCode>
                <c:ptCount val="2"/>
                <c:pt idx="0">
                  <c:v>97.733452785069659</c:v>
                </c:pt>
                <c:pt idx="1">
                  <c:v>2.2665472149303434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953412351597172"/>
          <c:y val="0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бюд4!$K$4</c:f>
              <c:strCache>
                <c:ptCount val="1"/>
                <c:pt idx="0">
                  <c:v>2026 (прогноз)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4.1753869551352796E-2"/>
                  <c:y val="-4.303003791192916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2,3%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бюд4!$J$5:$J$6</c:f>
              <c:strCache>
                <c:ptCount val="2"/>
                <c:pt idx="0">
                  <c:v>программные расходы  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бюд4!$K$5:$K$6</c:f>
              <c:numCache>
                <c:formatCode>#,##0.0</c:formatCode>
                <c:ptCount val="2"/>
                <c:pt idx="0">
                  <c:v>97.680945633359826</c:v>
                </c:pt>
                <c:pt idx="1">
                  <c:v>2.3190543666401728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5"/>
          <c:dPt>
            <c:idx val="5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6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9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 </a:t>
                    </a:r>
                    <a:r>
                      <a:rPr lang="ru-RU"/>
                      <a:t>
</a:t>
                    </a:r>
                    <a:r>
                      <a:rPr lang="ru-RU" smtClean="0"/>
                      <a:t>20,0%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'бюд 888'!$B$6:$B$15</c:f>
              <c:strCache>
                <c:ptCount val="10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Образование </c:v>
                </c:pt>
                <c:pt idx="6">
                  <c:v>Культура и кинематография</c:v>
                </c:pt>
                <c:pt idx="7">
                  <c:v>Социальная политика 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'бюд 888'!$C$6:$C$15</c:f>
              <c:numCache>
                <c:formatCode>0.0</c:formatCode>
                <c:ptCount val="10"/>
                <c:pt idx="0">
                  <c:v>11.868419367040318</c:v>
                </c:pt>
                <c:pt idx="1">
                  <c:v>0.1</c:v>
                </c:pt>
                <c:pt idx="2">
                  <c:v>4.4224087189462029</c:v>
                </c:pt>
                <c:pt idx="3">
                  <c:v>4.6786111945666944</c:v>
                </c:pt>
                <c:pt idx="4">
                  <c:v>20.040759854575754</c:v>
                </c:pt>
                <c:pt idx="5">
                  <c:v>43.498955560161022</c:v>
                </c:pt>
                <c:pt idx="6">
                  <c:v>12.261787318291804</c:v>
                </c:pt>
                <c:pt idx="7">
                  <c:v>2.0850039858978064</c:v>
                </c:pt>
                <c:pt idx="8">
                  <c:v>0.72533872734994542</c:v>
                </c:pt>
                <c:pt idx="9">
                  <c:v>0.26601744386866255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510883913086875E-2"/>
          <c:y val="7.9148425193560204E-2"/>
          <c:w val="0.54856804987769725"/>
          <c:h val="0.8312977878528625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explosion val="14"/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Lbls>
            <c:dLbl>
              <c:idx val="0"/>
              <c:layout>
                <c:manualLayout>
                  <c:x val="-9.3277771396398521E-2"/>
                  <c:y val="4.8156178089323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Лист47!$B$4:$B$10</c:f>
              <c:strCache>
                <c:ptCount val="7"/>
                <c:pt idx="0">
                  <c:v>Содержание аппарата</c:v>
                </c:pt>
                <c:pt idx="1">
                  <c:v>Ежемесяная доплата к пенсиям, замещавшим муниципальные должности</c:v>
                </c:pt>
                <c:pt idx="2">
                  <c:v>Расходы на осуществление переданных полномочий</c:v>
                </c:pt>
                <c:pt idx="3">
                  <c:v>Расходы на дополнительные меры социальной поддержки членов семей погибщих в ходе участия в СВО</c:v>
                </c:pt>
                <c:pt idx="4">
                  <c:v>Расходы на проведение мероприятий</c:v>
                </c:pt>
                <c:pt idx="5">
                  <c:v>Обслуживание государственного (муниципального) долга</c:v>
                </c:pt>
                <c:pt idx="6">
                  <c:v>Расходы на мероприятия по погашению задолженности, на возмещение расходов и (или) компенсацию выпадающих доходов, выхванных сверхлимитным потреблением топливно-энергетических ресурсов</c:v>
                </c:pt>
              </c:strCache>
            </c:strRef>
          </c:cat>
          <c:val>
            <c:numRef>
              <c:f>Лист47!$C$4:$C$10</c:f>
              <c:numCache>
                <c:formatCode>#,##0.0</c:formatCode>
                <c:ptCount val="7"/>
                <c:pt idx="0">
                  <c:v>8464.2999999999993</c:v>
                </c:pt>
                <c:pt idx="1">
                  <c:v>10400</c:v>
                </c:pt>
                <c:pt idx="2">
                  <c:v>1719.6999999999998</c:v>
                </c:pt>
                <c:pt idx="3">
                  <c:v>1200</c:v>
                </c:pt>
                <c:pt idx="4">
                  <c:v>1443.6</c:v>
                </c:pt>
                <c:pt idx="5">
                  <c:v>1.4</c:v>
                </c:pt>
                <c:pt idx="6">
                  <c:v>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73078685701589"/>
          <c:y val="8.3242894080135712E-3"/>
          <c:w val="0.44006476132281602"/>
          <c:h val="0.99167571059198645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Численность работников, формирующих фонд оплаты труда, тыс.чел.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Лист45!$B$42</c:f>
              <c:strCache>
                <c:ptCount val="1"/>
                <c:pt idx="0">
                  <c:v>Численность работников, формирующих фонд оплаты труда, тыс.чел.</c:v>
                </c:pt>
              </c:strCache>
            </c:strRef>
          </c:tx>
          <c:dLbls>
            <c:dLbl>
              <c:idx val="0"/>
              <c:layout>
                <c:manualLayout>
                  <c:x val="-4.1666666666666692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88888888888889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4E-2"/>
                  <c:y val="-6.4814814814815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782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Лист45!$C$41:$F$41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Лист45!$C$42:$F$42</c:f>
              <c:numCache>
                <c:formatCode>0.000</c:formatCode>
                <c:ptCount val="4"/>
                <c:pt idx="0" formatCode="General">
                  <c:v>5.0090000000000003</c:v>
                </c:pt>
                <c:pt idx="1">
                  <c:v>5.08</c:v>
                </c:pt>
                <c:pt idx="2">
                  <c:v>5.08</c:v>
                </c:pt>
                <c:pt idx="3">
                  <c:v>5.08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000000"/>
        <c:axId val="159605312"/>
      </c:lineChart>
      <c:catAx>
        <c:axId val="16000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605312"/>
        <c:crosses val="autoZero"/>
        <c:auto val="1"/>
        <c:lblAlgn val="ctr"/>
        <c:lblOffset val="100"/>
        <c:noMultiLvlLbl val="0"/>
      </c:catAx>
      <c:valAx>
        <c:axId val="15960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0000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2704402515723721E-2"/>
          <c:y val="0.29606481481481972"/>
          <c:w val="0.9446540880503147"/>
          <c:h val="0.52578302712160951"/>
        </c:manualLayout>
      </c:layout>
      <c:lineChart>
        <c:grouping val="standard"/>
        <c:varyColors val="0"/>
        <c:ser>
          <c:idx val="0"/>
          <c:order val="0"/>
          <c:tx>
            <c:strRef>
              <c:f>Лист45!$B$19</c:f>
              <c:strCache>
                <c:ptCount val="1"/>
                <c:pt idx="0">
                  <c:v>Среднемесячная заработная плата, рублей</c:v>
                </c:pt>
              </c:strCache>
            </c:strRef>
          </c:tx>
          <c:dLbls>
            <c:dLbl>
              <c:idx val="0"/>
              <c:layout>
                <c:manualLayout>
                  <c:x val="-2.7777777777778382E-3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67E-3"/>
                  <c:y val="4.6296296296296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240740740740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Лист45!$C$18:$F$18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Лист45!$C$19:$F$19</c:f>
              <c:numCache>
                <c:formatCode>#,##0.0</c:formatCode>
                <c:ptCount val="4"/>
                <c:pt idx="0">
                  <c:v>45358.400000000001</c:v>
                </c:pt>
                <c:pt idx="1">
                  <c:v>48267.7</c:v>
                </c:pt>
                <c:pt idx="2">
                  <c:v>52273.599999999999</c:v>
                </c:pt>
                <c:pt idx="3">
                  <c:v>56663.4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207360"/>
        <c:axId val="159610496"/>
      </c:lineChart>
      <c:catAx>
        <c:axId val="16020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610496"/>
        <c:crosses val="autoZero"/>
        <c:auto val="1"/>
        <c:lblAlgn val="ctr"/>
        <c:lblOffset val="100"/>
        <c:noMultiLvlLbl val="0"/>
      </c:catAx>
      <c:valAx>
        <c:axId val="1596104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0207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39251867984587785"/>
          <c:w val="0.93888888888889355"/>
          <c:h val="0.33133858267716942"/>
        </c:manualLayout>
      </c:layout>
      <c:lineChart>
        <c:grouping val="stacked"/>
        <c:varyColors val="0"/>
        <c:ser>
          <c:idx val="0"/>
          <c:order val="0"/>
          <c:tx>
            <c:strRef>
              <c:f>Лист45!$B$47</c:f>
              <c:strCache>
                <c:ptCount val="1"/>
                <c:pt idx="0">
                  <c:v>Фонд заработной платы всех работников, млн.рублей</c:v>
                </c:pt>
              </c:strCache>
            </c:strRef>
          </c:tx>
          <c:dLbls>
            <c:dLbl>
              <c:idx val="0"/>
              <c:layout>
                <c:manualLayout>
                  <c:x val="-2.7777777777778351E-3"/>
                  <c:y val="9.2592592592594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7901234567901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8351E-3"/>
                  <c:y val="8.0246913580247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000000000000001E-2"/>
                  <c:y val="8.0246913580247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Лист45!$C$46:$F$46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Лист45!$C$47:$F$47</c:f>
              <c:numCache>
                <c:formatCode>#,##0.0</c:formatCode>
                <c:ptCount val="4"/>
                <c:pt idx="0">
                  <c:v>2726.4</c:v>
                </c:pt>
                <c:pt idx="1">
                  <c:v>2942.4</c:v>
                </c:pt>
                <c:pt idx="2">
                  <c:v>3186.6</c:v>
                </c:pt>
                <c:pt idx="3">
                  <c:v>3454.2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580096"/>
        <c:axId val="159612224"/>
      </c:lineChart>
      <c:catAx>
        <c:axId val="16058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612224"/>
        <c:crosses val="autoZero"/>
        <c:auto val="1"/>
        <c:lblAlgn val="ctr"/>
        <c:lblOffset val="100"/>
        <c:noMultiLvlLbl val="0"/>
      </c:catAx>
      <c:valAx>
        <c:axId val="1596122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60580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Лист45!$B$5</c:f>
              <c:strCache>
                <c:ptCount val="1"/>
                <c:pt idx="0">
                  <c:v>Инвестиции в основной капитал, млн.рублей</c:v>
                </c:pt>
              </c:strCache>
            </c:strRef>
          </c:tx>
          <c:dLbls>
            <c:dLbl>
              <c:idx val="0"/>
              <c:layout>
                <c:manualLayout>
                  <c:x val="-1.5470990552706619E-2"/>
                  <c:y val="-7.752751061216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41981105413238E-3"/>
                  <c:y val="-9.1623421632561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70990552706619E-2"/>
                  <c:y val="-0.10571933265295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Лист45!$C$4:$F$4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Лист45!$C$5:$F$5</c:f>
              <c:numCache>
                <c:formatCode>0.0</c:formatCode>
                <c:ptCount val="4"/>
                <c:pt idx="0">
                  <c:v>3398.2</c:v>
                </c:pt>
                <c:pt idx="1">
                  <c:v>4356.7</c:v>
                </c:pt>
                <c:pt idx="2">
                  <c:v>1066.2</c:v>
                </c:pt>
                <c:pt idx="3">
                  <c:v>3460.5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142848"/>
        <c:axId val="162531584"/>
      </c:lineChart>
      <c:catAx>
        <c:axId val="16014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531584"/>
        <c:crosses val="autoZero"/>
        <c:auto val="1"/>
        <c:lblAlgn val="ctr"/>
        <c:lblOffset val="100"/>
        <c:noMultiLvlLbl val="0"/>
      </c:catAx>
      <c:valAx>
        <c:axId val="1625315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0142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2222222222222251E-2"/>
          <c:y val="0.52268518518518514"/>
          <c:w val="0.96666666666666667"/>
          <c:h val="0.35008858267716891"/>
        </c:manualLayout>
      </c:layout>
      <c:lineChart>
        <c:grouping val="standard"/>
        <c:varyColors val="0"/>
        <c:ser>
          <c:idx val="0"/>
          <c:order val="0"/>
          <c:tx>
            <c:strRef>
              <c:f>Лист45!$B$34</c:f>
              <c:strCache>
                <c:ptCount val="1"/>
                <c:pt idx="0">
                  <c:v>Объем отгруженных товаров собственного производства, выполненных работ и услуг, млн.рублей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4814814814815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77777777778382E-3"/>
                  <c:y val="-4.6296296296296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555555555555582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Лист45!$C$33:$F$33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Лист45!$C$34:$F$34</c:f>
              <c:numCache>
                <c:formatCode>#,##0.0</c:formatCode>
                <c:ptCount val="4"/>
                <c:pt idx="0">
                  <c:v>2223.5</c:v>
                </c:pt>
                <c:pt idx="1">
                  <c:v>2392.1999999999998</c:v>
                </c:pt>
                <c:pt idx="2">
                  <c:v>2933.8</c:v>
                </c:pt>
                <c:pt idx="3">
                  <c:v>3222.9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921216"/>
        <c:axId val="162533312"/>
      </c:lineChart>
      <c:catAx>
        <c:axId val="15892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533312"/>
        <c:crosses val="autoZero"/>
        <c:auto val="1"/>
        <c:lblAlgn val="ctr"/>
        <c:lblOffset val="100"/>
        <c:noMultiLvlLbl val="0"/>
      </c:catAx>
      <c:valAx>
        <c:axId val="1625333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58921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238188976377952"/>
          <c:y val="3.7036790455520385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82E-2"/>
          <c:y val="0.50879629629629664"/>
          <c:w val="0.93888888888889355"/>
          <c:h val="0.35008858267716875"/>
        </c:manualLayout>
      </c:layout>
      <c:lineChart>
        <c:grouping val="stacked"/>
        <c:varyColors val="0"/>
        <c:ser>
          <c:idx val="0"/>
          <c:order val="0"/>
          <c:tx>
            <c:strRef>
              <c:f>Лист45!$B$55</c:f>
              <c:strCache>
                <c:ptCount val="1"/>
                <c:pt idx="0">
                  <c:v>Объем розничного товарооборота (по крупным и средним организациям), млн.рублей</c:v>
                </c:pt>
              </c:strCache>
            </c:strRef>
          </c:tx>
          <c:dLbls>
            <c:dLbl>
              <c:idx val="0"/>
              <c:layout>
                <c:manualLayout>
                  <c:x val="-8.3333333333333367E-3"/>
                  <c:y val="4.6296296296296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9049E-2"/>
                  <c:y val="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666666666666701E-2"/>
                  <c:y val="5.5555191017789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11111111111212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Лист45!$C$54:$F$54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Лист45!$C$55:$F$55</c:f>
              <c:numCache>
                <c:formatCode>#,##0.0</c:formatCode>
                <c:ptCount val="4"/>
                <c:pt idx="0">
                  <c:v>2935.4</c:v>
                </c:pt>
                <c:pt idx="1">
                  <c:v>3285.7</c:v>
                </c:pt>
                <c:pt idx="2">
                  <c:v>3560.6</c:v>
                </c:pt>
                <c:pt idx="3">
                  <c:v>3851.1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922752"/>
        <c:axId val="162535040"/>
      </c:lineChart>
      <c:catAx>
        <c:axId val="15892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535040"/>
        <c:crosses val="autoZero"/>
        <c:auto val="1"/>
        <c:lblAlgn val="ctr"/>
        <c:lblOffset val="100"/>
        <c:noMultiLvlLbl val="0"/>
      </c:catAx>
      <c:valAx>
        <c:axId val="1625350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5892275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'бюд 1'!$K$7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8705834031908914E-2"/>
                  <c:y val="-6.1624649859944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50358041025746E-2"/>
                  <c:y val="-7.2829131652661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4671635811508E-2"/>
                  <c:y val="-6.722689075630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'бюд 1'!$L$6:$N$6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'бюд 1'!$L$7:$N$7</c:f>
              <c:numCache>
                <c:formatCode>#,##0.00</c:formatCode>
                <c:ptCount val="3"/>
                <c:pt idx="0">
                  <c:v>534670.69999999995</c:v>
                </c:pt>
                <c:pt idx="1">
                  <c:v>583815.4</c:v>
                </c:pt>
                <c:pt idx="2">
                  <c:v>626804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210432"/>
        <c:axId val="162589504"/>
        <c:axId val="0"/>
      </c:bar3DChart>
      <c:catAx>
        <c:axId val="160210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589504"/>
        <c:crosses val="autoZero"/>
        <c:auto val="1"/>
        <c:lblAlgn val="ctr"/>
        <c:lblOffset val="100"/>
        <c:noMultiLvlLbl val="0"/>
      </c:catAx>
      <c:valAx>
        <c:axId val="16258950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60210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D4554-9933-4C0B-9179-628A084E294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BDABF6-41C4-4849-BC8F-EFF5CD147BA4}">
      <dgm:prSet phldrT="[Текст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6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Ежегодное послание Президента Российской Федерации Федеральному собранию </a:t>
          </a:r>
          <a:endParaRPr lang="ru-RU" sz="1600" i="0" dirty="0"/>
        </a:p>
      </dgm:t>
    </dgm:pt>
    <dgm:pt modelId="{B1DF81CC-EC76-4B74-956A-D49432B11E6C}" type="parTrans" cxnId="{4E57CE62-F504-4512-A359-DFB4CC96451A}">
      <dgm:prSet/>
      <dgm:spPr/>
      <dgm:t>
        <a:bodyPr/>
        <a:lstStyle/>
        <a:p>
          <a:endParaRPr lang="ru-RU"/>
        </a:p>
      </dgm:t>
    </dgm:pt>
    <dgm:pt modelId="{8B44D5E0-B952-44CA-88CF-C19B0E8BB279}" type="sibTrans" cxnId="{4E57CE62-F504-4512-A359-DFB4CC96451A}">
      <dgm:prSet/>
      <dgm:spPr/>
      <dgm:t>
        <a:bodyPr/>
        <a:lstStyle/>
        <a:p>
          <a:endParaRPr lang="ru-RU"/>
        </a:p>
      </dgm:t>
    </dgm:pt>
    <dgm:pt modelId="{9A01DCED-371C-4D23-8764-B02E89D1B047}">
      <dgm:prSet phldrT="[Текст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6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в </a:t>
          </a:r>
          <a:r>
            <a:rPr lang="ru-RU" sz="16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Лукояновском</a:t>
          </a:r>
          <a:r>
            <a:rPr lang="ru-RU" sz="16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муниципальном округе Нижегородской области на 2026 год и на плановый период 2027 и 2028 годов</a:t>
          </a:r>
          <a:endParaRPr lang="ru-RU" sz="1600" dirty="0"/>
        </a:p>
      </dgm:t>
    </dgm:pt>
    <dgm:pt modelId="{02B63042-1767-47D8-9FCF-41BFBC343255}" type="parTrans" cxnId="{B206C17D-44FA-4270-AB52-3D7C9192BBF7}">
      <dgm:prSet/>
      <dgm:spPr/>
      <dgm:t>
        <a:bodyPr/>
        <a:lstStyle/>
        <a:p>
          <a:endParaRPr lang="ru-RU"/>
        </a:p>
      </dgm:t>
    </dgm:pt>
    <dgm:pt modelId="{4BBB16F5-9DCF-4680-81B0-F99828F1F6BD}" type="sibTrans" cxnId="{B206C17D-44FA-4270-AB52-3D7C9192BBF7}">
      <dgm:prSet/>
      <dgm:spPr/>
      <dgm:t>
        <a:bodyPr/>
        <a:lstStyle/>
        <a:p>
          <a:endParaRPr lang="ru-RU"/>
        </a:p>
      </dgm:t>
    </dgm:pt>
    <dgm:pt modelId="{C738D3AA-D4D8-467B-ADB5-612ABFC8F0D5}">
      <dgm:prSet phldrT="[Текст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6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округа на 2026 год и на период до 2028 года</a:t>
          </a:r>
          <a:endParaRPr lang="ru-RU" sz="1600" i="0" dirty="0"/>
        </a:p>
      </dgm:t>
    </dgm:pt>
    <dgm:pt modelId="{E623B7BA-0EED-4759-9E50-6451659F63A6}" type="parTrans" cxnId="{BB3575FD-30E0-4D16-A07D-89D696C67FB3}">
      <dgm:prSet/>
      <dgm:spPr/>
      <dgm:t>
        <a:bodyPr/>
        <a:lstStyle/>
        <a:p>
          <a:endParaRPr lang="ru-RU"/>
        </a:p>
      </dgm:t>
    </dgm:pt>
    <dgm:pt modelId="{DB8E4F35-C8B4-46D9-A340-F31DF00BEB9B}" type="sibTrans" cxnId="{BB3575FD-30E0-4D16-A07D-89D696C67FB3}">
      <dgm:prSet/>
      <dgm:spPr/>
      <dgm:t>
        <a:bodyPr/>
        <a:lstStyle/>
        <a:p>
          <a:endParaRPr lang="ru-RU"/>
        </a:p>
      </dgm:t>
    </dgm:pt>
    <dgm:pt modelId="{8806F7AC-3FEE-4496-9A10-1540E98E55D1}">
      <dgm:prSet phldrT="[Текст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6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Указы Президента Российской Федерации от 7 мая 2012 г., от 7 мая 2024 г. №309 «О национальных целях развития РФ на период до 2030 года и на перспективу до 2036 года»</a:t>
          </a:r>
          <a:endParaRPr lang="ru-RU" sz="1600" i="0" dirty="0"/>
        </a:p>
      </dgm:t>
    </dgm:pt>
    <dgm:pt modelId="{7A8BC0DE-207F-4EC1-8ABD-D8FE6658805A}" type="parTrans" cxnId="{A3268980-B17E-4303-953E-2DF4DB5F14EB}">
      <dgm:prSet/>
      <dgm:spPr/>
      <dgm:t>
        <a:bodyPr/>
        <a:lstStyle/>
        <a:p>
          <a:endParaRPr lang="ru-RU"/>
        </a:p>
      </dgm:t>
    </dgm:pt>
    <dgm:pt modelId="{F70CEA6B-D1ED-4A8E-BC47-CB5304E52240}" type="sibTrans" cxnId="{A3268980-B17E-4303-953E-2DF4DB5F14EB}">
      <dgm:prSet/>
      <dgm:spPr/>
      <dgm:t>
        <a:bodyPr/>
        <a:lstStyle/>
        <a:p>
          <a:endParaRPr lang="ru-RU"/>
        </a:p>
      </dgm:t>
    </dgm:pt>
    <dgm:pt modelId="{8943933E-A2AB-429C-9EDA-95C044531FB8}">
      <dgm:prSet phldrT="[Текст]"/>
      <dgm:spPr/>
      <dgm:t>
        <a:bodyPr/>
        <a:lstStyle/>
        <a:p>
          <a:endParaRPr lang="ru-RU" dirty="0"/>
        </a:p>
      </dgm:t>
    </dgm:pt>
    <dgm:pt modelId="{975797F3-6E38-4715-AC7C-CDC2C1C81AE5}" type="parTrans" cxnId="{837054DC-5376-431A-89F0-DA3028711824}">
      <dgm:prSet/>
      <dgm:spPr/>
      <dgm:t>
        <a:bodyPr/>
        <a:lstStyle/>
        <a:p>
          <a:endParaRPr lang="ru-RU"/>
        </a:p>
      </dgm:t>
    </dgm:pt>
    <dgm:pt modelId="{41343F39-F434-4B7F-B133-0DE8284F7954}" type="sibTrans" cxnId="{837054DC-5376-431A-89F0-DA3028711824}">
      <dgm:prSet/>
      <dgm:spPr/>
      <dgm:t>
        <a:bodyPr/>
        <a:lstStyle/>
        <a:p>
          <a:endParaRPr lang="ru-RU"/>
        </a:p>
      </dgm:t>
    </dgm:pt>
    <dgm:pt modelId="{1A6F382A-7D96-4779-B768-82E4A2238435}">
      <dgm:prSet phldrT="[Текст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6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</a:t>
          </a:r>
          <a:r>
            <a:rPr lang="ru-RU" sz="160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Лукояновского</a:t>
          </a:r>
          <a:r>
            <a:rPr lang="ru-RU" sz="16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 (11 программ)</a:t>
          </a:r>
          <a:endParaRPr lang="ru-RU" sz="1600" i="0" dirty="0"/>
        </a:p>
      </dgm:t>
    </dgm:pt>
    <dgm:pt modelId="{697813EF-C78E-428F-8F1A-E4F555908987}" type="parTrans" cxnId="{CDD80290-D537-4231-8524-EF91A5C7C7F4}">
      <dgm:prSet/>
      <dgm:spPr/>
      <dgm:t>
        <a:bodyPr/>
        <a:lstStyle/>
        <a:p>
          <a:endParaRPr lang="ru-RU"/>
        </a:p>
      </dgm:t>
    </dgm:pt>
    <dgm:pt modelId="{D94A4592-A945-48D5-9268-A4466CC03E8C}" type="sibTrans" cxnId="{CDD80290-D537-4231-8524-EF91A5C7C7F4}">
      <dgm:prSet/>
      <dgm:spPr/>
      <dgm:t>
        <a:bodyPr/>
        <a:lstStyle/>
        <a:p>
          <a:endParaRPr lang="ru-RU"/>
        </a:p>
      </dgm:t>
    </dgm:pt>
    <dgm:pt modelId="{38651111-9E7E-4E70-BD23-E1BD3941BEB9}" type="pres">
      <dgm:prSet presAssocID="{73CD4554-9933-4C0B-9179-628A084E294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9E5887-4C25-490B-8207-AFA9E828A8B2}" type="pres">
      <dgm:prSet presAssocID="{73CD4554-9933-4C0B-9179-628A084E2946}" presName="cycle" presStyleCnt="0"/>
      <dgm:spPr/>
    </dgm:pt>
    <dgm:pt modelId="{A053497F-E879-4C3C-8861-EF90E9B8C8E1}" type="pres">
      <dgm:prSet presAssocID="{73CD4554-9933-4C0B-9179-628A084E2946}" presName="centerShape" presStyleCnt="0"/>
      <dgm:spPr/>
    </dgm:pt>
    <dgm:pt modelId="{9E3DEDEC-FB23-484C-ABEE-EC48A65D1F14}" type="pres">
      <dgm:prSet presAssocID="{73CD4554-9933-4C0B-9179-628A084E2946}" presName="connSite" presStyleLbl="node1" presStyleIdx="0" presStyleCnt="6"/>
      <dgm:spPr/>
    </dgm:pt>
    <dgm:pt modelId="{CCBA5219-5CF8-4C87-8B7C-02189A328802}" type="pres">
      <dgm:prSet presAssocID="{73CD4554-9933-4C0B-9179-628A084E2946}" presName="visible" presStyleLbl="node1" presStyleIdx="0" presStyleCnt="6" custScaleX="124703" custLinFactNeighborX="-2426" custLinFactNeighborY="-73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CE97C509-97D4-4BFB-AEE3-FDD71CA74156}" type="pres">
      <dgm:prSet presAssocID="{B1DF81CC-EC76-4B74-956A-D49432B11E6C}" presName="Name25" presStyleLbl="parChTrans1D1" presStyleIdx="0" presStyleCnt="5"/>
      <dgm:spPr/>
      <dgm:t>
        <a:bodyPr/>
        <a:lstStyle/>
        <a:p>
          <a:endParaRPr lang="ru-RU"/>
        </a:p>
      </dgm:t>
    </dgm:pt>
    <dgm:pt modelId="{F40BE749-33EB-43E7-8EDC-2AC380657B87}" type="pres">
      <dgm:prSet presAssocID="{34BDABF6-41C4-4849-BC8F-EFF5CD147BA4}" presName="node" presStyleCnt="0"/>
      <dgm:spPr/>
    </dgm:pt>
    <dgm:pt modelId="{107C6C56-9669-4C43-8AD7-84FF30BEEB9D}" type="pres">
      <dgm:prSet presAssocID="{34BDABF6-41C4-4849-BC8F-EFF5CD147BA4}" presName="parentNode" presStyleLbl="node1" presStyleIdx="1" presStyleCnt="6" custScaleX="643681" custScaleY="129799" custLinFactX="58333" custLinFactNeighborX="100000" custLinFactNeighborY="-32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3B81B-C03E-483C-8FD6-4410B1B75EC8}" type="pres">
      <dgm:prSet presAssocID="{34BDABF6-41C4-4849-BC8F-EFF5CD147BA4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CAD28-9D0E-4A60-9050-F7D881E95C96}" type="pres">
      <dgm:prSet presAssocID="{02B63042-1767-47D8-9FCF-41BFBC343255}" presName="Name25" presStyleLbl="parChTrans1D1" presStyleIdx="1" presStyleCnt="5"/>
      <dgm:spPr/>
      <dgm:t>
        <a:bodyPr/>
        <a:lstStyle/>
        <a:p>
          <a:endParaRPr lang="ru-RU"/>
        </a:p>
      </dgm:t>
    </dgm:pt>
    <dgm:pt modelId="{9F33C458-2E05-485F-AABE-8664A2CABCCB}" type="pres">
      <dgm:prSet presAssocID="{9A01DCED-371C-4D23-8764-B02E89D1B047}" presName="node" presStyleCnt="0"/>
      <dgm:spPr/>
    </dgm:pt>
    <dgm:pt modelId="{B19D5487-F0F4-41A0-93C2-84941697E1F6}" type="pres">
      <dgm:prSet presAssocID="{9A01DCED-371C-4D23-8764-B02E89D1B047}" presName="parentNode" presStyleLbl="node1" presStyleIdx="2" presStyleCnt="6" custScaleX="733675" custScaleY="183100" custLinFactX="100000" custLinFactNeighborX="190864" custLinFactNeighborY="26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3FDC3-2AE3-4A4B-B283-4F39FE3CE5B1}" type="pres">
      <dgm:prSet presAssocID="{9A01DCED-371C-4D23-8764-B02E89D1B04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D6626-9F2D-4DDF-A058-63A97B372DA3}" type="pres">
      <dgm:prSet presAssocID="{E623B7BA-0EED-4759-9E50-6451659F63A6}" presName="Name25" presStyleLbl="parChTrans1D1" presStyleIdx="2" presStyleCnt="5"/>
      <dgm:spPr/>
      <dgm:t>
        <a:bodyPr/>
        <a:lstStyle/>
        <a:p>
          <a:endParaRPr lang="ru-RU"/>
        </a:p>
      </dgm:t>
    </dgm:pt>
    <dgm:pt modelId="{7DF97401-66CA-43AB-A91A-0B46313AB2A9}" type="pres">
      <dgm:prSet presAssocID="{C738D3AA-D4D8-467B-ADB5-612ABFC8F0D5}" presName="node" presStyleCnt="0"/>
      <dgm:spPr/>
    </dgm:pt>
    <dgm:pt modelId="{246F957E-2A1C-441C-B3A3-E41AC28E812B}" type="pres">
      <dgm:prSet presAssocID="{C738D3AA-D4D8-467B-ADB5-612ABFC8F0D5}" presName="parentNode" presStyleLbl="node1" presStyleIdx="3" presStyleCnt="6" custScaleX="624273" custScaleY="149300" custLinFactX="107051" custLinFactNeighborX="200000" custLinFactNeighborY="-43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5D445-0985-46AA-B79F-DD6C0F55F601}" type="pres">
      <dgm:prSet presAssocID="{C738D3AA-D4D8-467B-ADB5-612ABFC8F0D5}" presName="childNode" presStyleLbl="revTx" presStyleIdx="0" presStyleCnt="1">
        <dgm:presLayoutVars>
          <dgm:bulletEnabled val="1"/>
        </dgm:presLayoutVars>
      </dgm:prSet>
      <dgm:spPr/>
    </dgm:pt>
    <dgm:pt modelId="{C60EE865-5C66-4DFE-A22A-6CC293AAB31A}" type="pres">
      <dgm:prSet presAssocID="{7A8BC0DE-207F-4EC1-8ABD-D8FE6658805A}" presName="Name25" presStyleLbl="parChTrans1D1" presStyleIdx="3" presStyleCnt="5"/>
      <dgm:spPr/>
      <dgm:t>
        <a:bodyPr/>
        <a:lstStyle/>
        <a:p>
          <a:endParaRPr lang="ru-RU"/>
        </a:p>
      </dgm:t>
    </dgm:pt>
    <dgm:pt modelId="{D7433406-E17B-416C-BABD-96E0B557B849}" type="pres">
      <dgm:prSet presAssocID="{8806F7AC-3FEE-4496-9A10-1540E98E55D1}" presName="node" presStyleCnt="0"/>
      <dgm:spPr/>
    </dgm:pt>
    <dgm:pt modelId="{4D368452-BE06-48A9-920F-158E4865BBDE}" type="pres">
      <dgm:prSet presAssocID="{8806F7AC-3FEE-4496-9A10-1540E98E55D1}" presName="parentNode" presStyleLbl="node1" presStyleIdx="4" presStyleCnt="6" custScaleX="631302" custScaleY="193308" custLinFactX="147654" custLinFactNeighborX="200000" custLinFactNeighborY="-117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27338-5CCF-4422-B34F-F1045AF1F6DE}" type="pres">
      <dgm:prSet presAssocID="{8806F7AC-3FEE-4496-9A10-1540E98E55D1}" presName="childNode" presStyleLbl="revTx" presStyleIdx="0" presStyleCnt="1">
        <dgm:presLayoutVars>
          <dgm:bulletEnabled val="1"/>
        </dgm:presLayoutVars>
      </dgm:prSet>
      <dgm:spPr/>
    </dgm:pt>
    <dgm:pt modelId="{B4E57F86-17AD-4EAD-BC27-7FEB46C9E52D}" type="pres">
      <dgm:prSet presAssocID="{697813EF-C78E-428F-8F1A-E4F555908987}" presName="Name25" presStyleLbl="parChTrans1D1" presStyleIdx="4" presStyleCnt="5"/>
      <dgm:spPr/>
      <dgm:t>
        <a:bodyPr/>
        <a:lstStyle/>
        <a:p>
          <a:endParaRPr lang="ru-RU"/>
        </a:p>
      </dgm:t>
    </dgm:pt>
    <dgm:pt modelId="{17667029-60A2-4369-B290-2D5C5CE709AB}" type="pres">
      <dgm:prSet presAssocID="{1A6F382A-7D96-4779-B768-82E4A2238435}" presName="node" presStyleCnt="0"/>
      <dgm:spPr/>
    </dgm:pt>
    <dgm:pt modelId="{0041FB7E-BE41-490F-80B0-1F7E55730DE3}" type="pres">
      <dgm:prSet presAssocID="{1A6F382A-7D96-4779-B768-82E4A2238435}" presName="parentNode" presStyleLbl="node1" presStyleIdx="5" presStyleCnt="6" custScaleX="662667" custLinFactX="126691" custLinFactNeighborX="200000" custLinFactNeighborY="-33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F5092-5CB5-4A89-BE74-0F22A489E7EB}" type="pres">
      <dgm:prSet presAssocID="{1A6F382A-7D96-4779-B768-82E4A2238435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2D524F69-1F43-4059-8FD3-ECC7276BEE11}" type="presOf" srcId="{9A01DCED-371C-4D23-8764-B02E89D1B047}" destId="{B19D5487-F0F4-41A0-93C2-84941697E1F6}" srcOrd="0" destOrd="0" presId="urn:microsoft.com/office/officeart/2005/8/layout/radial2"/>
    <dgm:cxn modelId="{9006D004-7F22-4F14-BEB6-15D88DF61D1C}" type="presOf" srcId="{8806F7AC-3FEE-4496-9A10-1540E98E55D1}" destId="{4D368452-BE06-48A9-920F-158E4865BBDE}" srcOrd="0" destOrd="0" presId="urn:microsoft.com/office/officeart/2005/8/layout/radial2"/>
    <dgm:cxn modelId="{CDD80290-D537-4231-8524-EF91A5C7C7F4}" srcId="{73CD4554-9933-4C0B-9179-628A084E2946}" destId="{1A6F382A-7D96-4779-B768-82E4A2238435}" srcOrd="4" destOrd="0" parTransId="{697813EF-C78E-428F-8F1A-E4F555908987}" sibTransId="{D94A4592-A945-48D5-9268-A4466CC03E8C}"/>
    <dgm:cxn modelId="{837054DC-5376-431A-89F0-DA3028711824}" srcId="{34BDABF6-41C4-4849-BC8F-EFF5CD147BA4}" destId="{8943933E-A2AB-429C-9EDA-95C044531FB8}" srcOrd="0" destOrd="0" parTransId="{975797F3-6E38-4715-AC7C-CDC2C1C81AE5}" sibTransId="{41343F39-F434-4B7F-B133-0DE8284F7954}"/>
    <dgm:cxn modelId="{4E57CE62-F504-4512-A359-DFB4CC96451A}" srcId="{73CD4554-9933-4C0B-9179-628A084E2946}" destId="{34BDABF6-41C4-4849-BC8F-EFF5CD147BA4}" srcOrd="0" destOrd="0" parTransId="{B1DF81CC-EC76-4B74-956A-D49432B11E6C}" sibTransId="{8B44D5E0-B952-44CA-88CF-C19B0E8BB279}"/>
    <dgm:cxn modelId="{B206C17D-44FA-4270-AB52-3D7C9192BBF7}" srcId="{73CD4554-9933-4C0B-9179-628A084E2946}" destId="{9A01DCED-371C-4D23-8764-B02E89D1B047}" srcOrd="1" destOrd="0" parTransId="{02B63042-1767-47D8-9FCF-41BFBC343255}" sibTransId="{4BBB16F5-9DCF-4680-81B0-F99828F1F6BD}"/>
    <dgm:cxn modelId="{55F9FED1-CC6D-4273-AF28-01E6AB8C0E15}" type="presOf" srcId="{7A8BC0DE-207F-4EC1-8ABD-D8FE6658805A}" destId="{C60EE865-5C66-4DFE-A22A-6CC293AAB31A}" srcOrd="0" destOrd="0" presId="urn:microsoft.com/office/officeart/2005/8/layout/radial2"/>
    <dgm:cxn modelId="{C98F1A49-F1CD-4ADC-BEE4-D8F4080BFC6C}" type="presOf" srcId="{73CD4554-9933-4C0B-9179-628A084E2946}" destId="{38651111-9E7E-4E70-BD23-E1BD3941BEB9}" srcOrd="0" destOrd="0" presId="urn:microsoft.com/office/officeart/2005/8/layout/radial2"/>
    <dgm:cxn modelId="{580735F0-0AB4-4335-A9FA-1CECE45278ED}" type="presOf" srcId="{E623B7BA-0EED-4759-9E50-6451659F63A6}" destId="{F60D6626-9F2D-4DDF-A058-63A97B372DA3}" srcOrd="0" destOrd="0" presId="urn:microsoft.com/office/officeart/2005/8/layout/radial2"/>
    <dgm:cxn modelId="{CA246DA3-C43D-455C-990E-9F846FDE2C5A}" type="presOf" srcId="{C738D3AA-D4D8-467B-ADB5-612ABFC8F0D5}" destId="{246F957E-2A1C-441C-B3A3-E41AC28E812B}" srcOrd="0" destOrd="0" presId="urn:microsoft.com/office/officeart/2005/8/layout/radial2"/>
    <dgm:cxn modelId="{BB3575FD-30E0-4D16-A07D-89D696C67FB3}" srcId="{73CD4554-9933-4C0B-9179-628A084E2946}" destId="{C738D3AA-D4D8-467B-ADB5-612ABFC8F0D5}" srcOrd="2" destOrd="0" parTransId="{E623B7BA-0EED-4759-9E50-6451659F63A6}" sibTransId="{DB8E4F35-C8B4-46D9-A340-F31DF00BEB9B}"/>
    <dgm:cxn modelId="{E87017BF-F2A1-4989-BA5F-AE6CDD712A86}" type="presOf" srcId="{34BDABF6-41C4-4849-BC8F-EFF5CD147BA4}" destId="{107C6C56-9669-4C43-8AD7-84FF30BEEB9D}" srcOrd="0" destOrd="0" presId="urn:microsoft.com/office/officeart/2005/8/layout/radial2"/>
    <dgm:cxn modelId="{290D7C4E-C31B-4775-9EA5-E3B486590ECD}" type="presOf" srcId="{02B63042-1767-47D8-9FCF-41BFBC343255}" destId="{659CAD28-9D0E-4A60-9050-F7D881E95C96}" srcOrd="0" destOrd="0" presId="urn:microsoft.com/office/officeart/2005/8/layout/radial2"/>
    <dgm:cxn modelId="{0AF5AFA7-1E26-4F91-942C-C0B4068E09AD}" type="presOf" srcId="{8943933E-A2AB-429C-9EDA-95C044531FB8}" destId="{6BA3B81B-C03E-483C-8FD6-4410B1B75EC8}" srcOrd="0" destOrd="0" presId="urn:microsoft.com/office/officeart/2005/8/layout/radial2"/>
    <dgm:cxn modelId="{53E2E247-0C12-4395-A057-CF9DB5A01D3B}" type="presOf" srcId="{697813EF-C78E-428F-8F1A-E4F555908987}" destId="{B4E57F86-17AD-4EAD-BC27-7FEB46C9E52D}" srcOrd="0" destOrd="0" presId="urn:microsoft.com/office/officeart/2005/8/layout/radial2"/>
    <dgm:cxn modelId="{A3268980-B17E-4303-953E-2DF4DB5F14EB}" srcId="{73CD4554-9933-4C0B-9179-628A084E2946}" destId="{8806F7AC-3FEE-4496-9A10-1540E98E55D1}" srcOrd="3" destOrd="0" parTransId="{7A8BC0DE-207F-4EC1-8ABD-D8FE6658805A}" sibTransId="{F70CEA6B-D1ED-4A8E-BC47-CB5304E52240}"/>
    <dgm:cxn modelId="{68B796E0-7127-458F-A03F-9C479078E68B}" type="presOf" srcId="{B1DF81CC-EC76-4B74-956A-D49432B11E6C}" destId="{CE97C509-97D4-4BFB-AEE3-FDD71CA74156}" srcOrd="0" destOrd="0" presId="urn:microsoft.com/office/officeart/2005/8/layout/radial2"/>
    <dgm:cxn modelId="{9EAAB221-C5D7-4981-8557-893AF86FFA6F}" type="presOf" srcId="{1A6F382A-7D96-4779-B768-82E4A2238435}" destId="{0041FB7E-BE41-490F-80B0-1F7E55730DE3}" srcOrd="0" destOrd="0" presId="urn:microsoft.com/office/officeart/2005/8/layout/radial2"/>
    <dgm:cxn modelId="{5E489956-C9BE-41F0-A193-F3BC73DF17D2}" type="presParOf" srcId="{38651111-9E7E-4E70-BD23-E1BD3941BEB9}" destId="{F79E5887-4C25-490B-8207-AFA9E828A8B2}" srcOrd="0" destOrd="0" presId="urn:microsoft.com/office/officeart/2005/8/layout/radial2"/>
    <dgm:cxn modelId="{C7EE849D-C010-4BF8-88EC-A6C530AEF674}" type="presParOf" srcId="{F79E5887-4C25-490B-8207-AFA9E828A8B2}" destId="{A053497F-E879-4C3C-8861-EF90E9B8C8E1}" srcOrd="0" destOrd="0" presId="urn:microsoft.com/office/officeart/2005/8/layout/radial2"/>
    <dgm:cxn modelId="{9AAF1873-34A5-4F2D-9691-E1A4CA9D40AD}" type="presParOf" srcId="{A053497F-E879-4C3C-8861-EF90E9B8C8E1}" destId="{9E3DEDEC-FB23-484C-ABEE-EC48A65D1F14}" srcOrd="0" destOrd="0" presId="urn:microsoft.com/office/officeart/2005/8/layout/radial2"/>
    <dgm:cxn modelId="{F6C011BE-B9EF-43AF-84E2-379472BEF665}" type="presParOf" srcId="{A053497F-E879-4C3C-8861-EF90E9B8C8E1}" destId="{CCBA5219-5CF8-4C87-8B7C-02189A328802}" srcOrd="1" destOrd="0" presId="urn:microsoft.com/office/officeart/2005/8/layout/radial2"/>
    <dgm:cxn modelId="{AF65C470-779F-4D65-B204-0C869C159C33}" type="presParOf" srcId="{F79E5887-4C25-490B-8207-AFA9E828A8B2}" destId="{CE97C509-97D4-4BFB-AEE3-FDD71CA74156}" srcOrd="1" destOrd="0" presId="urn:microsoft.com/office/officeart/2005/8/layout/radial2"/>
    <dgm:cxn modelId="{CA933120-DD18-4302-914E-88495B82B005}" type="presParOf" srcId="{F79E5887-4C25-490B-8207-AFA9E828A8B2}" destId="{F40BE749-33EB-43E7-8EDC-2AC380657B87}" srcOrd="2" destOrd="0" presId="urn:microsoft.com/office/officeart/2005/8/layout/radial2"/>
    <dgm:cxn modelId="{1334BF05-2C06-40D8-9423-DECB6CB40522}" type="presParOf" srcId="{F40BE749-33EB-43E7-8EDC-2AC380657B87}" destId="{107C6C56-9669-4C43-8AD7-84FF30BEEB9D}" srcOrd="0" destOrd="0" presId="urn:microsoft.com/office/officeart/2005/8/layout/radial2"/>
    <dgm:cxn modelId="{46D55F8F-B5DC-471A-8139-DCEBA20FCD0F}" type="presParOf" srcId="{F40BE749-33EB-43E7-8EDC-2AC380657B87}" destId="{6BA3B81B-C03E-483C-8FD6-4410B1B75EC8}" srcOrd="1" destOrd="0" presId="urn:microsoft.com/office/officeart/2005/8/layout/radial2"/>
    <dgm:cxn modelId="{FFE02D52-9150-4008-8055-02318F1AC9E2}" type="presParOf" srcId="{F79E5887-4C25-490B-8207-AFA9E828A8B2}" destId="{659CAD28-9D0E-4A60-9050-F7D881E95C96}" srcOrd="3" destOrd="0" presId="urn:microsoft.com/office/officeart/2005/8/layout/radial2"/>
    <dgm:cxn modelId="{74DCCE08-9CAD-4910-9ABC-8A56BDB582B9}" type="presParOf" srcId="{F79E5887-4C25-490B-8207-AFA9E828A8B2}" destId="{9F33C458-2E05-485F-AABE-8664A2CABCCB}" srcOrd="4" destOrd="0" presId="urn:microsoft.com/office/officeart/2005/8/layout/radial2"/>
    <dgm:cxn modelId="{A00863F8-BEFC-4DA2-9A71-C07D1821E61D}" type="presParOf" srcId="{9F33C458-2E05-485F-AABE-8664A2CABCCB}" destId="{B19D5487-F0F4-41A0-93C2-84941697E1F6}" srcOrd="0" destOrd="0" presId="urn:microsoft.com/office/officeart/2005/8/layout/radial2"/>
    <dgm:cxn modelId="{CAA4276F-53AA-4C34-87CC-53E1EADA84F7}" type="presParOf" srcId="{9F33C458-2E05-485F-AABE-8664A2CABCCB}" destId="{AC93FDC3-2AE3-4A4B-B283-4F39FE3CE5B1}" srcOrd="1" destOrd="0" presId="urn:microsoft.com/office/officeart/2005/8/layout/radial2"/>
    <dgm:cxn modelId="{64194CF8-36F4-4CAD-9D1A-134E77EFF4A3}" type="presParOf" srcId="{F79E5887-4C25-490B-8207-AFA9E828A8B2}" destId="{F60D6626-9F2D-4DDF-A058-63A97B372DA3}" srcOrd="5" destOrd="0" presId="urn:microsoft.com/office/officeart/2005/8/layout/radial2"/>
    <dgm:cxn modelId="{0AFFE9DC-EB4D-4573-BFD5-4D6AE3BDBE01}" type="presParOf" srcId="{F79E5887-4C25-490B-8207-AFA9E828A8B2}" destId="{7DF97401-66CA-43AB-A91A-0B46313AB2A9}" srcOrd="6" destOrd="0" presId="urn:microsoft.com/office/officeart/2005/8/layout/radial2"/>
    <dgm:cxn modelId="{33F59BB7-2CD0-4C85-BB7D-26E2AA1DCA9A}" type="presParOf" srcId="{7DF97401-66CA-43AB-A91A-0B46313AB2A9}" destId="{246F957E-2A1C-441C-B3A3-E41AC28E812B}" srcOrd="0" destOrd="0" presId="urn:microsoft.com/office/officeart/2005/8/layout/radial2"/>
    <dgm:cxn modelId="{202848A4-7A45-405A-B365-BBB44DBF84D1}" type="presParOf" srcId="{7DF97401-66CA-43AB-A91A-0B46313AB2A9}" destId="{1E95D445-0985-46AA-B79F-DD6C0F55F601}" srcOrd="1" destOrd="0" presId="urn:microsoft.com/office/officeart/2005/8/layout/radial2"/>
    <dgm:cxn modelId="{14F00946-2CB9-4304-9034-D8A914360B20}" type="presParOf" srcId="{F79E5887-4C25-490B-8207-AFA9E828A8B2}" destId="{C60EE865-5C66-4DFE-A22A-6CC293AAB31A}" srcOrd="7" destOrd="0" presId="urn:microsoft.com/office/officeart/2005/8/layout/radial2"/>
    <dgm:cxn modelId="{B81DD212-897A-4BDF-A046-7FEA7B53E79E}" type="presParOf" srcId="{F79E5887-4C25-490B-8207-AFA9E828A8B2}" destId="{D7433406-E17B-416C-BABD-96E0B557B849}" srcOrd="8" destOrd="0" presId="urn:microsoft.com/office/officeart/2005/8/layout/radial2"/>
    <dgm:cxn modelId="{FE516B97-804D-4760-BCAC-49F9EF6EE203}" type="presParOf" srcId="{D7433406-E17B-416C-BABD-96E0B557B849}" destId="{4D368452-BE06-48A9-920F-158E4865BBDE}" srcOrd="0" destOrd="0" presId="urn:microsoft.com/office/officeart/2005/8/layout/radial2"/>
    <dgm:cxn modelId="{8AC5720D-788A-4E2C-9BBC-AD89144025C3}" type="presParOf" srcId="{D7433406-E17B-416C-BABD-96E0B557B849}" destId="{FFF27338-5CCF-4422-B34F-F1045AF1F6DE}" srcOrd="1" destOrd="0" presId="urn:microsoft.com/office/officeart/2005/8/layout/radial2"/>
    <dgm:cxn modelId="{056D0834-23E6-4173-BBFB-60DD7E7A5E53}" type="presParOf" srcId="{F79E5887-4C25-490B-8207-AFA9E828A8B2}" destId="{B4E57F86-17AD-4EAD-BC27-7FEB46C9E52D}" srcOrd="9" destOrd="0" presId="urn:microsoft.com/office/officeart/2005/8/layout/radial2"/>
    <dgm:cxn modelId="{2E4AEAB4-26E4-4936-8451-47461CD0BD73}" type="presParOf" srcId="{F79E5887-4C25-490B-8207-AFA9E828A8B2}" destId="{17667029-60A2-4369-B290-2D5C5CE709AB}" srcOrd="10" destOrd="0" presId="urn:microsoft.com/office/officeart/2005/8/layout/radial2"/>
    <dgm:cxn modelId="{7AFD5126-7D15-4ACC-893D-C56EDBC8D526}" type="presParOf" srcId="{17667029-60A2-4369-B290-2D5C5CE709AB}" destId="{0041FB7E-BE41-490F-80B0-1F7E55730DE3}" srcOrd="0" destOrd="0" presId="urn:microsoft.com/office/officeart/2005/8/layout/radial2"/>
    <dgm:cxn modelId="{5BD09A4C-C06E-467D-AD87-A79FA637A888}" type="presParOf" srcId="{17667029-60A2-4369-B290-2D5C5CE709AB}" destId="{2BCF5092-5CB5-4A89-BE74-0F22A489E7E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697D4-A8D4-422B-AFEC-99D8056B279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1BCC31-7C28-4EE0-8B16-CB3B78590E8C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январь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0FF02B-CE20-4AFD-B914-72C09D80AE5B}" type="parTrans" cxnId="{774A13DD-A3A7-4F4A-8DF8-5E01293B5D5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99DD23-C4DF-4165-A79C-86852C239D9E}" type="sibTrans" cxnId="{774A13DD-A3A7-4F4A-8DF8-5E01293B5D5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96F2BE3-AE64-4BA6-A6F8-30A398428568}">
      <dgm:prSet phldrT="[Текст]" custT="1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Вступление в силу решения Совета депутатов о бюджете округа на очередной финансовый год и плановый период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60359B-CA10-4CC6-A8AF-D52B987A509F}" type="parTrans" cxnId="{F38849D1-12FD-47DC-AC80-60481DCC833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21F7BFA-5301-4187-B103-DF7D4D26E457}" type="sibTrans" cxnId="{F38849D1-12FD-47DC-AC80-60481DCC833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CD1F5BD-5FEB-4F0C-96E4-ED90E788A3E3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октябрь-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A9CA4-2DF6-4572-982F-DF500967CE57}" type="parTrans" cxnId="{0273C847-CE50-4C43-8535-49A2B33777C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FA9AFF7-5D1F-4878-978B-693FD7050DCA}" type="sibTrans" cxnId="{0273C847-CE50-4C43-8535-49A2B33777C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B4751E6-9A6D-4D3C-A4A9-2E13DF6A1192}">
      <dgm:prSet phldrT="[Текст]" custT="1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округа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F8E0E19-9129-4DF4-BE78-DC8968AB456B}" type="parTrans" cxnId="{F981359E-AC55-4A41-B551-9DC63792642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0451CE4-9220-497C-B991-301A96149781}" type="sibTrans" cxnId="{F981359E-AC55-4A41-B551-9DC63792642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BC73711-8CFC-43EA-80B0-7E21EDBE9962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ноябрь-декабрь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4F8E05-079B-449B-B0D8-3A16400AE69F}" type="parTrans" cxnId="{7920A3CF-A41E-4E0A-BADA-D270993DCE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B1E20B8-638B-40B4-BAE9-D7E254DCA8AB}" type="sibTrans" cxnId="{7920A3CF-A41E-4E0A-BADA-D270993DCE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201E7E8-9CDD-47BC-9993-89CF60D036FB}">
      <dgm:prSet phldrT="[Текст]" custT="1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 основных показателей прогноза социально-экономического развития на трехлетний период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475302C-E997-4F09-A964-52600EF1F4A8}" type="sibTrans" cxnId="{34792140-0A3C-4B9E-B6D9-E9319CC04EB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0F72050-8E60-43C0-B268-35F4CD02CCC7}" type="parTrans" cxnId="{34792140-0A3C-4B9E-B6D9-E9319CC04EB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FDB5453-95B3-4A00-A1C5-90E38C6BC708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июнь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BDCB73-2272-4C90-AE16-36C3C3522EAF}" type="sibTrans" cxnId="{93B418A7-79F5-4103-9F25-64D10FD16C9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10E99F3-4A1D-473E-99BF-827A8351713E}" type="parTrans" cxnId="{93B418A7-79F5-4103-9F25-64D10FD16C9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4854A5A-7900-4872-B32B-D454A6FCE290}">
      <dgm:prSet custT="1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Принятие проекта на заседании Совета депутатов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C5F8B3D-079E-4025-A2AD-2635B240B9C8}" type="parTrans" cxnId="{678A5791-4C9B-4310-AD96-56F86F153E95}">
      <dgm:prSet/>
      <dgm:spPr/>
      <dgm:t>
        <a:bodyPr/>
        <a:lstStyle/>
        <a:p>
          <a:endParaRPr lang="ru-RU"/>
        </a:p>
      </dgm:t>
    </dgm:pt>
    <dgm:pt modelId="{61A81A5C-C4E0-4BF4-9397-C689C6E76034}" type="sibTrans" cxnId="{678A5791-4C9B-4310-AD96-56F86F153E95}">
      <dgm:prSet/>
      <dgm:spPr/>
      <dgm:t>
        <a:bodyPr/>
        <a:lstStyle/>
        <a:p>
          <a:endParaRPr lang="ru-RU"/>
        </a:p>
      </dgm:t>
    </dgm:pt>
    <dgm:pt modelId="{7B09B371-F601-4F8A-B0F4-9A882AD6BF6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сентябрь-октябрь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791305-64CA-441F-8AA5-570DC1957131}" type="parTrans" cxnId="{2C469751-E167-4DC3-9E1E-D9E09581E79D}">
      <dgm:prSet/>
      <dgm:spPr/>
      <dgm:t>
        <a:bodyPr/>
        <a:lstStyle/>
        <a:p>
          <a:endParaRPr lang="ru-RU"/>
        </a:p>
      </dgm:t>
    </dgm:pt>
    <dgm:pt modelId="{02DC18DA-0C4A-4BAF-99C7-71AD5A275CF5}" type="sibTrans" cxnId="{2C469751-E167-4DC3-9E1E-D9E09581E79D}">
      <dgm:prSet/>
      <dgm:spPr/>
      <dgm:t>
        <a:bodyPr/>
        <a:lstStyle/>
        <a:p>
          <a:endParaRPr lang="ru-RU"/>
        </a:p>
      </dgm:t>
    </dgm:pt>
    <dgm:pt modelId="{C390BE47-33F9-4549-9735-F16BCD002101}">
      <dgm:prSet custT="1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Работа отраслевых отделов и управлений по подготовке обоснований бюджетных ассигнований и бюджетных заявок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CB60BF1-A37D-409F-9959-A5A9142680C2}" type="parTrans" cxnId="{6E253156-FD15-4F02-8803-C7EB959E0C8E}">
      <dgm:prSet/>
      <dgm:spPr/>
      <dgm:t>
        <a:bodyPr/>
        <a:lstStyle/>
        <a:p>
          <a:endParaRPr lang="ru-RU"/>
        </a:p>
      </dgm:t>
    </dgm:pt>
    <dgm:pt modelId="{0B065ECC-A4F0-4B68-BB2F-012746CFC2EE}" type="sibTrans" cxnId="{6E253156-FD15-4F02-8803-C7EB959E0C8E}">
      <dgm:prSet/>
      <dgm:spPr/>
      <dgm:t>
        <a:bodyPr/>
        <a:lstStyle/>
        <a:p>
          <a:endParaRPr lang="ru-RU"/>
        </a:p>
      </dgm:t>
    </dgm:pt>
    <dgm:pt modelId="{290A8B11-6BED-4F18-A07E-483D87C8B97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сентябрь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965B1B-009B-4D98-865E-39A2EC1E7F41}" type="parTrans" cxnId="{759751DB-CA33-4729-B995-BE178C73C82E}">
      <dgm:prSet/>
      <dgm:spPr/>
      <dgm:t>
        <a:bodyPr/>
        <a:lstStyle/>
        <a:p>
          <a:endParaRPr lang="ru-RU"/>
        </a:p>
      </dgm:t>
    </dgm:pt>
    <dgm:pt modelId="{909FBE08-425C-4696-B98B-2D9930497A7C}" type="sibTrans" cxnId="{759751DB-CA33-4729-B995-BE178C73C82E}">
      <dgm:prSet/>
      <dgm:spPr/>
      <dgm:t>
        <a:bodyPr/>
        <a:lstStyle/>
        <a:p>
          <a:endParaRPr lang="ru-RU"/>
        </a:p>
      </dgm:t>
    </dgm:pt>
    <dgm:pt modelId="{7F19F9BE-9844-4DEC-BD58-A8B8E7C674B7}">
      <dgm:prSet phldrT="[Текст]" custT="1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Определение основных направлений бюджетной и налоговой политики на трехлетний период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F2052F72-101D-4DE1-894D-BC983019A8DA}" type="parTrans" cxnId="{CE6AB832-D3A7-44F4-8DC1-5FF5E55F32E4}">
      <dgm:prSet/>
      <dgm:spPr/>
      <dgm:t>
        <a:bodyPr/>
        <a:lstStyle/>
        <a:p>
          <a:endParaRPr lang="ru-RU"/>
        </a:p>
      </dgm:t>
    </dgm:pt>
    <dgm:pt modelId="{7C4DC6F7-208E-40C5-BE73-6B4DB82CB44D}" type="sibTrans" cxnId="{CE6AB832-D3A7-44F4-8DC1-5FF5E55F32E4}">
      <dgm:prSet/>
      <dgm:spPr/>
      <dgm:t>
        <a:bodyPr/>
        <a:lstStyle/>
        <a:p>
          <a:endParaRPr lang="ru-RU"/>
        </a:p>
      </dgm:t>
    </dgm:pt>
    <dgm:pt modelId="{07BB1A9D-085B-45A1-B12C-FB61B40FA912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декабрь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2153E4-ADFE-463A-AD59-F60762DCB6AB}" type="parTrans" cxnId="{049487A6-2DBF-4C07-AD5C-C0A6FC10633B}">
      <dgm:prSet/>
      <dgm:spPr/>
      <dgm:t>
        <a:bodyPr/>
        <a:lstStyle/>
        <a:p>
          <a:endParaRPr lang="ru-RU"/>
        </a:p>
      </dgm:t>
    </dgm:pt>
    <dgm:pt modelId="{743DFCC3-33F2-45C9-8A16-8FD566833F64}" type="sibTrans" cxnId="{049487A6-2DBF-4C07-AD5C-C0A6FC10633B}">
      <dgm:prSet/>
      <dgm:spPr/>
      <dgm:t>
        <a:bodyPr/>
        <a:lstStyle/>
        <a:p>
          <a:endParaRPr lang="ru-RU"/>
        </a:p>
      </dgm:t>
    </dgm:pt>
    <dgm:pt modelId="{8EEE8596-1FEF-41DB-B05B-E085E8EEC549}">
      <dgm:prSet custT="1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EA6262B-7536-4857-A0DB-266467EBEED8}" type="parTrans" cxnId="{CA6AB7AA-36E9-4D5A-991F-3146CC360C6E}">
      <dgm:prSet/>
      <dgm:spPr/>
      <dgm:t>
        <a:bodyPr/>
        <a:lstStyle/>
        <a:p>
          <a:endParaRPr lang="ru-RU"/>
        </a:p>
      </dgm:t>
    </dgm:pt>
    <dgm:pt modelId="{E3E929B7-CA21-4750-ABAB-589EAFF94276}" type="sibTrans" cxnId="{CA6AB7AA-36E9-4D5A-991F-3146CC360C6E}">
      <dgm:prSet/>
      <dgm:spPr/>
      <dgm:t>
        <a:bodyPr/>
        <a:lstStyle/>
        <a:p>
          <a:endParaRPr lang="ru-RU"/>
        </a:p>
      </dgm:t>
    </dgm:pt>
    <dgm:pt modelId="{E636B0E0-9A03-48E2-A52F-6D55CF90BAC1}">
      <dgm:prSet custT="1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Публичные слушания по проекту бюджета</a:t>
          </a:r>
          <a:endParaRPr lang="ru-RU" sz="16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80720D-EE1F-4A56-911B-C6B06A83EEF9}" type="parTrans" cxnId="{F0BA53FE-64B1-411B-8773-DF503AA9D0B7}">
      <dgm:prSet/>
      <dgm:spPr/>
      <dgm:t>
        <a:bodyPr/>
        <a:lstStyle/>
        <a:p>
          <a:endParaRPr lang="ru-RU"/>
        </a:p>
      </dgm:t>
    </dgm:pt>
    <dgm:pt modelId="{C0328FB1-F91A-4EB1-B044-FB60697A9F9D}" type="sibTrans" cxnId="{F0BA53FE-64B1-411B-8773-DF503AA9D0B7}">
      <dgm:prSet/>
      <dgm:spPr/>
      <dgm:t>
        <a:bodyPr/>
        <a:lstStyle/>
        <a:p>
          <a:endParaRPr lang="ru-RU"/>
        </a:p>
      </dgm:t>
    </dgm:pt>
    <dgm:pt modelId="{274CD64A-7197-47A0-A35D-6C3DC68512EC}" type="pres">
      <dgm:prSet presAssocID="{A31697D4-A8D4-422B-AFEC-99D8056B27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159A11-DF91-45B8-A5F2-7645722C0484}" type="pres">
      <dgm:prSet presAssocID="{691BCC31-7C28-4EE0-8B16-CB3B78590E8C}" presName="composite" presStyleCnt="0"/>
      <dgm:spPr/>
    </dgm:pt>
    <dgm:pt modelId="{5F13628D-F17E-4857-996F-82526D7626DD}" type="pres">
      <dgm:prSet presAssocID="{691BCC31-7C28-4EE0-8B16-CB3B78590E8C}" presName="parentText" presStyleLbl="alignNode1" presStyleIdx="0" presStyleCnt="7" custScaleX="1501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68D8E-FBF5-4D6F-A04C-43E3D3CA4FD9}" type="pres">
      <dgm:prSet presAssocID="{691BCC31-7C28-4EE0-8B16-CB3B78590E8C}" presName="descendantText" presStyleLbl="alignAcc1" presStyleIdx="0" presStyleCnt="7" custScaleX="94667" custLinFactNeighborX="195" custLinFactNeighborY="-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0CA6E-0C5F-45B2-B710-5AAC959212E4}" type="pres">
      <dgm:prSet presAssocID="{D599DD23-C4DF-4165-A79C-86852C239D9E}" presName="sp" presStyleCnt="0"/>
      <dgm:spPr/>
    </dgm:pt>
    <dgm:pt modelId="{649C2E01-20DA-4C83-9721-41AE682B4B35}" type="pres">
      <dgm:prSet presAssocID="{BFDB5453-95B3-4A00-A1C5-90E38C6BC708}" presName="composite" presStyleCnt="0"/>
      <dgm:spPr/>
    </dgm:pt>
    <dgm:pt modelId="{9F7EE358-7F2E-4BA1-BF83-DE14A373667B}" type="pres">
      <dgm:prSet presAssocID="{BFDB5453-95B3-4A00-A1C5-90E38C6BC708}" presName="parentText" presStyleLbl="alignNode1" presStyleIdx="1" presStyleCnt="7" custScaleX="1465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B54E5-9662-4BB3-89F3-3DE87374A2BD}" type="pres">
      <dgm:prSet presAssocID="{BFDB5453-95B3-4A00-A1C5-90E38C6BC708}" presName="descendantText" presStyleLbl="alignAcc1" presStyleIdx="1" presStyleCnt="7" custScaleX="94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2185C-41C1-45CC-9287-E95A4E42E1B1}" type="pres">
      <dgm:prSet presAssocID="{55BDCB73-2272-4C90-AE16-36C3C3522EAF}" presName="sp" presStyleCnt="0"/>
      <dgm:spPr/>
    </dgm:pt>
    <dgm:pt modelId="{FB029B16-53A7-406E-90A1-ABA5A26B9AA5}" type="pres">
      <dgm:prSet presAssocID="{290A8B11-6BED-4F18-A07E-483D87C8B972}" presName="composite" presStyleCnt="0"/>
      <dgm:spPr/>
    </dgm:pt>
    <dgm:pt modelId="{0F52A539-CE52-4A4E-AA19-A237C07ED6A4}" type="pres">
      <dgm:prSet presAssocID="{290A8B11-6BED-4F18-A07E-483D87C8B972}" presName="parentText" presStyleLbl="alignNode1" presStyleIdx="2" presStyleCnt="7" custScaleX="1492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E20DA-D7DC-4B94-AC04-6CEDE56C4EBC}" type="pres">
      <dgm:prSet presAssocID="{290A8B11-6BED-4F18-A07E-483D87C8B972}" presName="descendantText" presStyleLbl="alignAcc1" presStyleIdx="2" presStyleCnt="7" custScaleX="94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A8FAB-706A-433F-8633-5F42263863A4}" type="pres">
      <dgm:prSet presAssocID="{909FBE08-425C-4696-B98B-2D9930497A7C}" presName="sp" presStyleCnt="0"/>
      <dgm:spPr/>
    </dgm:pt>
    <dgm:pt modelId="{020D14AB-B3D4-4876-8884-3B382ACE0550}" type="pres">
      <dgm:prSet presAssocID="{7B09B371-F601-4F8A-B0F4-9A882AD6BF64}" presName="composite" presStyleCnt="0"/>
      <dgm:spPr/>
    </dgm:pt>
    <dgm:pt modelId="{CD773CDE-A58F-492F-A545-DA1B63C9C6CB}" type="pres">
      <dgm:prSet presAssocID="{7B09B371-F601-4F8A-B0F4-9A882AD6BF64}" presName="parentText" presStyleLbl="alignNode1" presStyleIdx="3" presStyleCnt="7" custScaleX="1484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EC0F2-8FCC-44E3-B0EA-9A9A229B0359}" type="pres">
      <dgm:prSet presAssocID="{7B09B371-F601-4F8A-B0F4-9A882AD6BF64}" presName="descendantText" presStyleLbl="alignAcc1" presStyleIdx="3" presStyleCnt="7" custScaleX="9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02173-EBA2-4D44-8750-9F1C3F641E02}" type="pres">
      <dgm:prSet presAssocID="{02DC18DA-0C4A-4BAF-99C7-71AD5A275CF5}" presName="sp" presStyleCnt="0"/>
      <dgm:spPr/>
    </dgm:pt>
    <dgm:pt modelId="{CCCD397A-D0E3-4F4A-8A70-AAC4D2C95CD2}" type="pres">
      <dgm:prSet presAssocID="{1CD1F5BD-5FEB-4F0C-96E4-ED90E788A3E3}" presName="composite" presStyleCnt="0"/>
      <dgm:spPr/>
    </dgm:pt>
    <dgm:pt modelId="{632D875D-F3C9-486D-AF7C-8734729A8B0C}" type="pres">
      <dgm:prSet presAssocID="{1CD1F5BD-5FEB-4F0C-96E4-ED90E788A3E3}" presName="parentText" presStyleLbl="alignNode1" presStyleIdx="4" presStyleCnt="7" custScaleX="1465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F38C0-A54A-4A97-9F28-B98E967E2691}" type="pres">
      <dgm:prSet presAssocID="{1CD1F5BD-5FEB-4F0C-96E4-ED90E788A3E3}" presName="descendantText" presStyleLbl="alignAcc1" presStyleIdx="4" presStyleCnt="7" custScaleX="94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FDAE4-4B5F-4A09-9CFC-1429750D4A1A}" type="pres">
      <dgm:prSet presAssocID="{1FA9AFF7-5D1F-4878-978B-693FD7050DCA}" presName="sp" presStyleCnt="0"/>
      <dgm:spPr/>
    </dgm:pt>
    <dgm:pt modelId="{5328FC8F-F8B1-4566-BF60-DA0B1324F7AE}" type="pres">
      <dgm:prSet presAssocID="{ABC73711-8CFC-43EA-80B0-7E21EDBE9962}" presName="composite" presStyleCnt="0"/>
      <dgm:spPr/>
    </dgm:pt>
    <dgm:pt modelId="{15BABAB5-DA48-4DFA-A9E1-0C19092540E8}" type="pres">
      <dgm:prSet presAssocID="{ABC73711-8CFC-43EA-80B0-7E21EDBE9962}" presName="parentText" presStyleLbl="alignNode1" presStyleIdx="5" presStyleCnt="7" custScaleX="1465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7F547-DA92-4517-8D42-D20D3832E4D6}" type="pres">
      <dgm:prSet presAssocID="{ABC73711-8CFC-43EA-80B0-7E21EDBE9962}" presName="descendantText" presStyleLbl="alignAcc1" presStyleIdx="5" presStyleCnt="7" custScaleX="93122" custLinFactNeighborX="-215" custLinFactNeighborY="12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28133-E73C-4FAA-AC57-2CA8F473951E}" type="pres">
      <dgm:prSet presAssocID="{DB1E20B8-638B-40B4-BAE9-D7E254DCA8AB}" presName="sp" presStyleCnt="0"/>
      <dgm:spPr/>
    </dgm:pt>
    <dgm:pt modelId="{E893427B-EB3B-4B9D-83E5-CF18E97250E4}" type="pres">
      <dgm:prSet presAssocID="{07BB1A9D-085B-45A1-B12C-FB61B40FA912}" presName="composite" presStyleCnt="0"/>
      <dgm:spPr/>
    </dgm:pt>
    <dgm:pt modelId="{AB5AB002-81B6-4B7E-B0A4-CE682D054F85}" type="pres">
      <dgm:prSet presAssocID="{07BB1A9D-085B-45A1-B12C-FB61B40FA912}" presName="parentText" presStyleLbl="alignNode1" presStyleIdx="6" presStyleCnt="7" custScaleX="1435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2D9CA-CD1E-4DBA-9693-DD53171DE3FB}" type="pres">
      <dgm:prSet presAssocID="{07BB1A9D-085B-45A1-B12C-FB61B40FA912}" presName="descendantText" presStyleLbl="alignAcc1" presStyleIdx="6" presStyleCnt="7" custScaleX="93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44FB3-2B21-48F7-ABED-4B5786667232}" type="presOf" srcId="{B201E7E8-9CDD-47BC-9993-89CF60D036FB}" destId="{A57B54E5-9662-4BB3-89F3-3DE87374A2BD}" srcOrd="0" destOrd="0" presId="urn:microsoft.com/office/officeart/2005/8/layout/chevron2"/>
    <dgm:cxn modelId="{759751DB-CA33-4729-B995-BE178C73C82E}" srcId="{A31697D4-A8D4-422B-AFEC-99D8056B2790}" destId="{290A8B11-6BED-4F18-A07E-483D87C8B972}" srcOrd="2" destOrd="0" parTransId="{7B965B1B-009B-4D98-865E-39A2EC1E7F41}" sibTransId="{909FBE08-425C-4696-B98B-2D9930497A7C}"/>
    <dgm:cxn modelId="{F981359E-AC55-4A41-B551-9DC63792642D}" srcId="{1CD1F5BD-5FEB-4F0C-96E4-ED90E788A3E3}" destId="{8B4751E6-9A6D-4D3C-A4A9-2E13DF6A1192}" srcOrd="0" destOrd="0" parTransId="{3F8E0E19-9129-4DF4-BE78-DC8968AB456B}" sibTransId="{00451CE4-9220-497C-B991-301A96149781}"/>
    <dgm:cxn modelId="{7D262786-E13D-4785-93B9-F1A92FE8EB62}" type="presOf" srcId="{7B09B371-F601-4F8A-B0F4-9A882AD6BF64}" destId="{CD773CDE-A58F-492F-A545-DA1B63C9C6CB}" srcOrd="0" destOrd="0" presId="urn:microsoft.com/office/officeart/2005/8/layout/chevron2"/>
    <dgm:cxn modelId="{6E253156-FD15-4F02-8803-C7EB959E0C8E}" srcId="{7B09B371-F601-4F8A-B0F4-9A882AD6BF64}" destId="{C390BE47-33F9-4549-9735-F16BCD002101}" srcOrd="0" destOrd="0" parTransId="{9CB60BF1-A37D-409F-9959-A5A9142680C2}" sibTransId="{0B065ECC-A4F0-4B68-BB2F-012746CFC2EE}"/>
    <dgm:cxn modelId="{C49D1969-1527-458A-8CB6-AA7F672BC797}" type="presOf" srcId="{C390BE47-33F9-4549-9735-F16BCD002101}" destId="{80CEC0F2-8FCC-44E3-B0EA-9A9A229B0359}" srcOrd="0" destOrd="0" presId="urn:microsoft.com/office/officeart/2005/8/layout/chevron2"/>
    <dgm:cxn modelId="{2C578483-BCFE-4D17-8053-D723F8957B0B}" type="presOf" srcId="{7F19F9BE-9844-4DEC-BD58-A8B8E7C674B7}" destId="{8D4E20DA-D7DC-4B94-AC04-6CEDE56C4EBC}" srcOrd="0" destOrd="0" presId="urn:microsoft.com/office/officeart/2005/8/layout/chevron2"/>
    <dgm:cxn modelId="{F38849D1-12FD-47DC-AC80-60481DCC8334}" srcId="{691BCC31-7C28-4EE0-8B16-CB3B78590E8C}" destId="{C96F2BE3-AE64-4BA6-A6F8-30A398428568}" srcOrd="0" destOrd="0" parTransId="{F260359B-CA10-4CC6-A8AF-D52B987A509F}" sibTransId="{721F7BFA-5301-4187-B103-DF7D4D26E457}"/>
    <dgm:cxn modelId="{27A70CA0-3BCD-44B1-BB3B-EF5B63888A5D}" type="presOf" srcId="{8B4751E6-9A6D-4D3C-A4A9-2E13DF6A1192}" destId="{F5AF38C0-A54A-4A97-9F28-B98E967E2691}" srcOrd="0" destOrd="0" presId="urn:microsoft.com/office/officeart/2005/8/layout/chevron2"/>
    <dgm:cxn modelId="{A4025806-77E4-4F4C-BC31-B095FA3C79BA}" type="presOf" srcId="{ABC73711-8CFC-43EA-80B0-7E21EDBE9962}" destId="{15BABAB5-DA48-4DFA-A9E1-0C19092540E8}" srcOrd="0" destOrd="0" presId="urn:microsoft.com/office/officeart/2005/8/layout/chevron2"/>
    <dgm:cxn modelId="{883DA9AB-31E1-4331-B496-BCB6DA92AD38}" type="presOf" srcId="{1CD1F5BD-5FEB-4F0C-96E4-ED90E788A3E3}" destId="{632D875D-F3C9-486D-AF7C-8734729A8B0C}" srcOrd="0" destOrd="0" presId="urn:microsoft.com/office/officeart/2005/8/layout/chevron2"/>
    <dgm:cxn modelId="{34792140-0A3C-4B9E-B6D9-E9319CC04EBA}" srcId="{BFDB5453-95B3-4A00-A1C5-90E38C6BC708}" destId="{B201E7E8-9CDD-47BC-9993-89CF60D036FB}" srcOrd="0" destOrd="0" parTransId="{C0F72050-8E60-43C0-B268-35F4CD02CCC7}" sibTransId="{3475302C-E997-4F09-A964-52600EF1F4A8}"/>
    <dgm:cxn modelId="{2FCDBB53-4EBA-4288-9AD0-64751AC22F54}" type="presOf" srcId="{C96F2BE3-AE64-4BA6-A6F8-30A398428568}" destId="{94168D8E-FBF5-4D6F-A04C-43E3D3CA4FD9}" srcOrd="0" destOrd="0" presId="urn:microsoft.com/office/officeart/2005/8/layout/chevron2"/>
    <dgm:cxn modelId="{2C469751-E167-4DC3-9E1E-D9E09581E79D}" srcId="{A31697D4-A8D4-422B-AFEC-99D8056B2790}" destId="{7B09B371-F601-4F8A-B0F4-9A882AD6BF64}" srcOrd="3" destOrd="0" parTransId="{B3791305-64CA-441F-8AA5-570DC1957131}" sibTransId="{02DC18DA-0C4A-4BAF-99C7-71AD5A275CF5}"/>
    <dgm:cxn modelId="{93B418A7-79F5-4103-9F25-64D10FD16C9B}" srcId="{A31697D4-A8D4-422B-AFEC-99D8056B2790}" destId="{BFDB5453-95B3-4A00-A1C5-90E38C6BC708}" srcOrd="1" destOrd="0" parTransId="{310E99F3-4A1D-473E-99BF-827A8351713E}" sibTransId="{55BDCB73-2272-4C90-AE16-36C3C3522EAF}"/>
    <dgm:cxn modelId="{E851A9A2-3F34-45A8-9096-6EEF7E0DBCA8}" type="presOf" srcId="{691BCC31-7C28-4EE0-8B16-CB3B78590E8C}" destId="{5F13628D-F17E-4857-996F-82526D7626DD}" srcOrd="0" destOrd="0" presId="urn:microsoft.com/office/officeart/2005/8/layout/chevron2"/>
    <dgm:cxn modelId="{049487A6-2DBF-4C07-AD5C-C0A6FC10633B}" srcId="{A31697D4-A8D4-422B-AFEC-99D8056B2790}" destId="{07BB1A9D-085B-45A1-B12C-FB61B40FA912}" srcOrd="6" destOrd="0" parTransId="{A02153E4-ADFE-463A-AD59-F60762DCB6AB}" sibTransId="{743DFCC3-33F2-45C9-8A16-8FD566833F64}"/>
    <dgm:cxn modelId="{0273C847-CE50-4C43-8535-49A2B33777C3}" srcId="{A31697D4-A8D4-422B-AFEC-99D8056B2790}" destId="{1CD1F5BD-5FEB-4F0C-96E4-ED90E788A3E3}" srcOrd="4" destOrd="0" parTransId="{776A9CA4-2DF6-4572-982F-DF500967CE57}" sibTransId="{1FA9AFF7-5D1F-4878-978B-693FD7050DCA}"/>
    <dgm:cxn modelId="{810ED3CE-26DD-4465-8EEF-871BB7C4F685}" type="presOf" srcId="{8EEE8596-1FEF-41DB-B05B-E085E8EEC549}" destId="{AA87F547-DA92-4517-8D42-D20D3832E4D6}" srcOrd="0" destOrd="0" presId="urn:microsoft.com/office/officeart/2005/8/layout/chevron2"/>
    <dgm:cxn modelId="{678A5791-4C9B-4310-AD96-56F86F153E95}" srcId="{07BB1A9D-085B-45A1-B12C-FB61B40FA912}" destId="{54854A5A-7900-4872-B32B-D454A6FCE290}" srcOrd="0" destOrd="0" parTransId="{2C5F8B3D-079E-4025-A2AD-2635B240B9C8}" sibTransId="{61A81A5C-C4E0-4BF4-9397-C689C6E76034}"/>
    <dgm:cxn modelId="{C4652B5B-810D-4AAB-95A5-623CB2DA5B8B}" type="presOf" srcId="{BFDB5453-95B3-4A00-A1C5-90E38C6BC708}" destId="{9F7EE358-7F2E-4BA1-BF83-DE14A373667B}" srcOrd="0" destOrd="0" presId="urn:microsoft.com/office/officeart/2005/8/layout/chevron2"/>
    <dgm:cxn modelId="{CA6AB7AA-36E9-4D5A-991F-3146CC360C6E}" srcId="{ABC73711-8CFC-43EA-80B0-7E21EDBE9962}" destId="{8EEE8596-1FEF-41DB-B05B-E085E8EEC549}" srcOrd="0" destOrd="0" parTransId="{8EA6262B-7536-4857-A0DB-266467EBEED8}" sibTransId="{E3E929B7-CA21-4750-ABAB-589EAFF94276}"/>
    <dgm:cxn modelId="{F0BA53FE-64B1-411B-8773-DF503AA9D0B7}" srcId="{ABC73711-8CFC-43EA-80B0-7E21EDBE9962}" destId="{E636B0E0-9A03-48E2-A52F-6D55CF90BAC1}" srcOrd="1" destOrd="0" parTransId="{C680720D-EE1F-4A56-911B-C6B06A83EEF9}" sibTransId="{C0328FB1-F91A-4EB1-B044-FB60697A9F9D}"/>
    <dgm:cxn modelId="{7920A3CF-A41E-4E0A-BADA-D270993DCE5A}" srcId="{A31697D4-A8D4-422B-AFEC-99D8056B2790}" destId="{ABC73711-8CFC-43EA-80B0-7E21EDBE9962}" srcOrd="5" destOrd="0" parTransId="{934F8E05-079B-449B-B0D8-3A16400AE69F}" sibTransId="{DB1E20B8-638B-40B4-BAE9-D7E254DCA8AB}"/>
    <dgm:cxn modelId="{DE0DD9B5-ACDF-4AF0-AF85-7970B76E07B9}" type="presOf" srcId="{290A8B11-6BED-4F18-A07E-483D87C8B972}" destId="{0F52A539-CE52-4A4E-AA19-A237C07ED6A4}" srcOrd="0" destOrd="0" presId="urn:microsoft.com/office/officeart/2005/8/layout/chevron2"/>
    <dgm:cxn modelId="{CE6AB832-D3A7-44F4-8DC1-5FF5E55F32E4}" srcId="{290A8B11-6BED-4F18-A07E-483D87C8B972}" destId="{7F19F9BE-9844-4DEC-BD58-A8B8E7C674B7}" srcOrd="0" destOrd="0" parTransId="{F2052F72-101D-4DE1-894D-BC983019A8DA}" sibTransId="{7C4DC6F7-208E-40C5-BE73-6B4DB82CB44D}"/>
    <dgm:cxn modelId="{43DEE788-C635-4C36-B215-3F8D3DF84AC2}" type="presOf" srcId="{54854A5A-7900-4872-B32B-D454A6FCE290}" destId="{C2F2D9CA-CD1E-4DBA-9693-DD53171DE3FB}" srcOrd="0" destOrd="0" presId="urn:microsoft.com/office/officeart/2005/8/layout/chevron2"/>
    <dgm:cxn modelId="{B2B516B5-75F0-4514-AFE9-5A767A4AF1B7}" type="presOf" srcId="{E636B0E0-9A03-48E2-A52F-6D55CF90BAC1}" destId="{AA87F547-DA92-4517-8D42-D20D3832E4D6}" srcOrd="0" destOrd="1" presId="urn:microsoft.com/office/officeart/2005/8/layout/chevron2"/>
    <dgm:cxn modelId="{774A13DD-A3A7-4F4A-8DF8-5E01293B5D5D}" srcId="{A31697D4-A8D4-422B-AFEC-99D8056B2790}" destId="{691BCC31-7C28-4EE0-8B16-CB3B78590E8C}" srcOrd="0" destOrd="0" parTransId="{320FF02B-CE20-4AFD-B914-72C09D80AE5B}" sibTransId="{D599DD23-C4DF-4165-A79C-86852C239D9E}"/>
    <dgm:cxn modelId="{7276C5B4-E065-46B1-9FD8-DDE68E77035C}" type="presOf" srcId="{A31697D4-A8D4-422B-AFEC-99D8056B2790}" destId="{274CD64A-7197-47A0-A35D-6C3DC68512EC}" srcOrd="0" destOrd="0" presId="urn:microsoft.com/office/officeart/2005/8/layout/chevron2"/>
    <dgm:cxn modelId="{6A846DC5-B57B-4B55-BD17-2FFC4488EE68}" type="presOf" srcId="{07BB1A9D-085B-45A1-B12C-FB61B40FA912}" destId="{AB5AB002-81B6-4B7E-B0A4-CE682D054F85}" srcOrd="0" destOrd="0" presId="urn:microsoft.com/office/officeart/2005/8/layout/chevron2"/>
    <dgm:cxn modelId="{966733DB-6A08-4134-802D-7C77F988F85A}" type="presParOf" srcId="{274CD64A-7197-47A0-A35D-6C3DC68512EC}" destId="{5F159A11-DF91-45B8-A5F2-7645722C0484}" srcOrd="0" destOrd="0" presId="urn:microsoft.com/office/officeart/2005/8/layout/chevron2"/>
    <dgm:cxn modelId="{BB10F90A-C6DA-4E89-9DBA-D40CA0F0D3FF}" type="presParOf" srcId="{5F159A11-DF91-45B8-A5F2-7645722C0484}" destId="{5F13628D-F17E-4857-996F-82526D7626DD}" srcOrd="0" destOrd="0" presId="urn:microsoft.com/office/officeart/2005/8/layout/chevron2"/>
    <dgm:cxn modelId="{C3B01C34-FED8-4CF8-A68D-4E6385E4AD3E}" type="presParOf" srcId="{5F159A11-DF91-45B8-A5F2-7645722C0484}" destId="{94168D8E-FBF5-4D6F-A04C-43E3D3CA4FD9}" srcOrd="1" destOrd="0" presId="urn:microsoft.com/office/officeart/2005/8/layout/chevron2"/>
    <dgm:cxn modelId="{890E8D7E-6397-4EB8-AF63-90842F130EDA}" type="presParOf" srcId="{274CD64A-7197-47A0-A35D-6C3DC68512EC}" destId="{6EB0CA6E-0C5F-45B2-B710-5AAC959212E4}" srcOrd="1" destOrd="0" presId="urn:microsoft.com/office/officeart/2005/8/layout/chevron2"/>
    <dgm:cxn modelId="{FF54AD75-76BC-4C32-A6D3-1D3B1E44CDC3}" type="presParOf" srcId="{274CD64A-7197-47A0-A35D-6C3DC68512EC}" destId="{649C2E01-20DA-4C83-9721-41AE682B4B35}" srcOrd="2" destOrd="0" presId="urn:microsoft.com/office/officeart/2005/8/layout/chevron2"/>
    <dgm:cxn modelId="{A0489860-C19F-4722-BB53-92467DA47603}" type="presParOf" srcId="{649C2E01-20DA-4C83-9721-41AE682B4B35}" destId="{9F7EE358-7F2E-4BA1-BF83-DE14A373667B}" srcOrd="0" destOrd="0" presId="urn:microsoft.com/office/officeart/2005/8/layout/chevron2"/>
    <dgm:cxn modelId="{816DBB79-5968-4DD7-B024-71D0EA3C0BB9}" type="presParOf" srcId="{649C2E01-20DA-4C83-9721-41AE682B4B35}" destId="{A57B54E5-9662-4BB3-89F3-3DE87374A2BD}" srcOrd="1" destOrd="0" presId="urn:microsoft.com/office/officeart/2005/8/layout/chevron2"/>
    <dgm:cxn modelId="{0C12CBF9-E338-482B-8C27-16BA9F8B3D0B}" type="presParOf" srcId="{274CD64A-7197-47A0-A35D-6C3DC68512EC}" destId="{FF92185C-41C1-45CC-9287-E95A4E42E1B1}" srcOrd="3" destOrd="0" presId="urn:microsoft.com/office/officeart/2005/8/layout/chevron2"/>
    <dgm:cxn modelId="{E3CDA3FC-6885-4EAA-9B32-88A7C90FEED7}" type="presParOf" srcId="{274CD64A-7197-47A0-A35D-6C3DC68512EC}" destId="{FB029B16-53A7-406E-90A1-ABA5A26B9AA5}" srcOrd="4" destOrd="0" presId="urn:microsoft.com/office/officeart/2005/8/layout/chevron2"/>
    <dgm:cxn modelId="{BC866A13-41D8-4E80-8F86-76B58B5AE3DB}" type="presParOf" srcId="{FB029B16-53A7-406E-90A1-ABA5A26B9AA5}" destId="{0F52A539-CE52-4A4E-AA19-A237C07ED6A4}" srcOrd="0" destOrd="0" presId="urn:microsoft.com/office/officeart/2005/8/layout/chevron2"/>
    <dgm:cxn modelId="{E56CCCC0-A7F4-404D-8A57-9B7C3EB51174}" type="presParOf" srcId="{FB029B16-53A7-406E-90A1-ABA5A26B9AA5}" destId="{8D4E20DA-D7DC-4B94-AC04-6CEDE56C4EBC}" srcOrd="1" destOrd="0" presId="urn:microsoft.com/office/officeart/2005/8/layout/chevron2"/>
    <dgm:cxn modelId="{0A5AF6DF-467C-4DE4-9B15-EEFD5B362A58}" type="presParOf" srcId="{274CD64A-7197-47A0-A35D-6C3DC68512EC}" destId="{E10A8FAB-706A-433F-8633-5F42263863A4}" srcOrd="5" destOrd="0" presId="urn:microsoft.com/office/officeart/2005/8/layout/chevron2"/>
    <dgm:cxn modelId="{CD9C1F05-29C2-4468-9EC5-516A3384E76E}" type="presParOf" srcId="{274CD64A-7197-47A0-A35D-6C3DC68512EC}" destId="{020D14AB-B3D4-4876-8884-3B382ACE0550}" srcOrd="6" destOrd="0" presId="urn:microsoft.com/office/officeart/2005/8/layout/chevron2"/>
    <dgm:cxn modelId="{EB9FB0DF-21C2-437C-9C79-C463C0495591}" type="presParOf" srcId="{020D14AB-B3D4-4876-8884-3B382ACE0550}" destId="{CD773CDE-A58F-492F-A545-DA1B63C9C6CB}" srcOrd="0" destOrd="0" presId="urn:microsoft.com/office/officeart/2005/8/layout/chevron2"/>
    <dgm:cxn modelId="{6966DD24-3F19-49EF-B985-AC0C605D804D}" type="presParOf" srcId="{020D14AB-B3D4-4876-8884-3B382ACE0550}" destId="{80CEC0F2-8FCC-44E3-B0EA-9A9A229B0359}" srcOrd="1" destOrd="0" presId="urn:microsoft.com/office/officeart/2005/8/layout/chevron2"/>
    <dgm:cxn modelId="{FB02F483-5924-40C8-A20D-7735F4245899}" type="presParOf" srcId="{274CD64A-7197-47A0-A35D-6C3DC68512EC}" destId="{21E02173-EBA2-4D44-8750-9F1C3F641E02}" srcOrd="7" destOrd="0" presId="urn:microsoft.com/office/officeart/2005/8/layout/chevron2"/>
    <dgm:cxn modelId="{FDA2E516-3642-4086-BF10-18531A8ACCD1}" type="presParOf" srcId="{274CD64A-7197-47A0-A35D-6C3DC68512EC}" destId="{CCCD397A-D0E3-4F4A-8A70-AAC4D2C95CD2}" srcOrd="8" destOrd="0" presId="urn:microsoft.com/office/officeart/2005/8/layout/chevron2"/>
    <dgm:cxn modelId="{2F1688E4-13EC-403A-BD20-8288D9DA1EA1}" type="presParOf" srcId="{CCCD397A-D0E3-4F4A-8A70-AAC4D2C95CD2}" destId="{632D875D-F3C9-486D-AF7C-8734729A8B0C}" srcOrd="0" destOrd="0" presId="urn:microsoft.com/office/officeart/2005/8/layout/chevron2"/>
    <dgm:cxn modelId="{768CF19F-461E-465E-B51D-AB5CFEE5D383}" type="presParOf" srcId="{CCCD397A-D0E3-4F4A-8A70-AAC4D2C95CD2}" destId="{F5AF38C0-A54A-4A97-9F28-B98E967E2691}" srcOrd="1" destOrd="0" presId="urn:microsoft.com/office/officeart/2005/8/layout/chevron2"/>
    <dgm:cxn modelId="{F2A423FB-954B-4E16-9BFD-DD7021A551E2}" type="presParOf" srcId="{274CD64A-7197-47A0-A35D-6C3DC68512EC}" destId="{259FDAE4-4B5F-4A09-9CFC-1429750D4A1A}" srcOrd="9" destOrd="0" presId="urn:microsoft.com/office/officeart/2005/8/layout/chevron2"/>
    <dgm:cxn modelId="{4CDF95D6-9AAB-4D67-9ED9-28B8FC90007D}" type="presParOf" srcId="{274CD64A-7197-47A0-A35D-6C3DC68512EC}" destId="{5328FC8F-F8B1-4566-BF60-DA0B1324F7AE}" srcOrd="10" destOrd="0" presId="urn:microsoft.com/office/officeart/2005/8/layout/chevron2"/>
    <dgm:cxn modelId="{2A937CE1-4294-4C96-9001-F2E52B42BDDD}" type="presParOf" srcId="{5328FC8F-F8B1-4566-BF60-DA0B1324F7AE}" destId="{15BABAB5-DA48-4DFA-A9E1-0C19092540E8}" srcOrd="0" destOrd="0" presId="urn:microsoft.com/office/officeart/2005/8/layout/chevron2"/>
    <dgm:cxn modelId="{396E5BBC-A1AF-4CDE-88A1-7F2843DD0231}" type="presParOf" srcId="{5328FC8F-F8B1-4566-BF60-DA0B1324F7AE}" destId="{AA87F547-DA92-4517-8D42-D20D3832E4D6}" srcOrd="1" destOrd="0" presId="urn:microsoft.com/office/officeart/2005/8/layout/chevron2"/>
    <dgm:cxn modelId="{C304CA63-92D7-4627-93EA-719BD4753FA4}" type="presParOf" srcId="{274CD64A-7197-47A0-A35D-6C3DC68512EC}" destId="{58128133-E73C-4FAA-AC57-2CA8F473951E}" srcOrd="11" destOrd="0" presId="urn:microsoft.com/office/officeart/2005/8/layout/chevron2"/>
    <dgm:cxn modelId="{C2DC0997-D5AE-47B9-A06E-75A797E4FB58}" type="presParOf" srcId="{274CD64A-7197-47A0-A35D-6C3DC68512EC}" destId="{E893427B-EB3B-4B9D-83E5-CF18E97250E4}" srcOrd="12" destOrd="0" presId="urn:microsoft.com/office/officeart/2005/8/layout/chevron2"/>
    <dgm:cxn modelId="{11B32AA2-79D6-4C6F-BC58-591AF70591D0}" type="presParOf" srcId="{E893427B-EB3B-4B9D-83E5-CF18E97250E4}" destId="{AB5AB002-81B6-4B7E-B0A4-CE682D054F85}" srcOrd="0" destOrd="0" presId="urn:microsoft.com/office/officeart/2005/8/layout/chevron2"/>
    <dgm:cxn modelId="{8D66EA4A-B4AB-4514-A84C-ECA7F5DD8AC4}" type="presParOf" srcId="{E893427B-EB3B-4B9D-83E5-CF18E97250E4}" destId="{C2F2D9CA-CD1E-4DBA-9693-DD53171DE3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1B73F9-66F1-4C6E-8041-3891F487AFD4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48084-7F2E-4EC4-8A6F-320F40502BA1}">
      <dgm:prSet phldrT="[Текст]" custT="1"/>
      <dgm:spPr/>
      <dgm:t>
        <a:bodyPr/>
        <a:lstStyle/>
        <a:p>
          <a:pPr algn="just"/>
          <a:r>
            <a:rPr lang="ru-RU" sz="1600" b="1" i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</a:t>
          </a:r>
          <a:r>
            <a: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altLang="ru-RU" sz="1600" b="0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это 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6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7ED344-713F-4FF7-B240-E2256F85DF80}" type="parTrans" cxnId="{D3D17572-2296-47BC-BA4F-982E1FE85ADE}">
      <dgm:prSet/>
      <dgm:spPr/>
      <dgm:t>
        <a:bodyPr/>
        <a:lstStyle/>
        <a:p>
          <a:endParaRPr lang="ru-RU"/>
        </a:p>
      </dgm:t>
    </dgm:pt>
    <dgm:pt modelId="{46A210F8-DAEE-4989-9A20-D598AADD934F}" type="sibTrans" cxnId="{D3D17572-2296-47BC-BA4F-982E1FE85ADE}">
      <dgm:prSet/>
      <dgm:spPr/>
      <dgm:t>
        <a:bodyPr/>
        <a:lstStyle/>
        <a:p>
          <a:endParaRPr lang="ru-RU"/>
        </a:p>
      </dgm:t>
    </dgm:pt>
    <dgm:pt modelId="{5D8CB58D-C74E-4DB9-85B8-A527D049B510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 – </a:t>
          </a:r>
          <a:r>
            <a:rPr lang="ru-RU" sz="1600" b="0" i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без конкретной цели их использования</a:t>
          </a:r>
          <a:endParaRPr lang="ru-RU" sz="16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7DA05-70A6-48D8-B6C8-78828CB8ACA7}" type="parTrans" cxnId="{9B9A19DF-67AF-4DB5-955B-9C3F817A38CB}">
      <dgm:prSet/>
      <dgm:spPr/>
      <dgm:t>
        <a:bodyPr/>
        <a:lstStyle/>
        <a:p>
          <a:endParaRPr lang="ru-RU"/>
        </a:p>
      </dgm:t>
    </dgm:pt>
    <dgm:pt modelId="{A2FED3B0-8B9C-4893-94CB-014EDBA7D971}" type="sibTrans" cxnId="{9B9A19DF-67AF-4DB5-955B-9C3F817A38CB}">
      <dgm:prSet/>
      <dgm:spPr/>
      <dgm:t>
        <a:bodyPr/>
        <a:lstStyle/>
        <a:p>
          <a:endParaRPr lang="ru-RU"/>
        </a:p>
      </dgm:t>
    </dgm:pt>
    <dgm:pt modelId="{8CDC40A9-234D-43A4-94C7-888DD8BC107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–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финансирование «переданных» другим публично-правовым образованиям полномочий</a:t>
          </a:r>
        </a:p>
      </dgm:t>
    </dgm:pt>
    <dgm:pt modelId="{D624FEE9-E4B0-4EDE-BBF9-FF521B0973F7}" type="parTrans" cxnId="{D9D1C749-D0B6-4E7F-A271-35976208BAE7}">
      <dgm:prSet/>
      <dgm:spPr/>
      <dgm:t>
        <a:bodyPr/>
        <a:lstStyle/>
        <a:p>
          <a:endParaRPr lang="ru-RU"/>
        </a:p>
      </dgm:t>
    </dgm:pt>
    <dgm:pt modelId="{FD875354-6108-4109-A622-7108F23F939A}" type="sibTrans" cxnId="{D9D1C749-D0B6-4E7F-A271-35976208BAE7}">
      <dgm:prSet/>
      <dgm:spPr/>
      <dgm:t>
        <a:bodyPr/>
        <a:lstStyle/>
        <a:p>
          <a:endParaRPr lang="ru-RU"/>
        </a:p>
      </dgm:t>
    </dgm:pt>
    <dgm:pt modelId="{2F8353DA-14A8-4F80-93FA-C4CA1AB83878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и иные межбюджетные трансферты – </a:t>
          </a:r>
          <a:r>
            <a:rPr lang="ru-RU" sz="1600" b="0" i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определенные цели</a:t>
          </a:r>
          <a:endParaRPr lang="ru-RU" sz="1600" b="1" i="1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81722-9F62-4AD1-B520-A7CC97017EDE}" type="parTrans" cxnId="{0761A9A4-A6A3-4CC6-BACA-5DD8144495E6}">
      <dgm:prSet/>
      <dgm:spPr/>
      <dgm:t>
        <a:bodyPr/>
        <a:lstStyle/>
        <a:p>
          <a:endParaRPr lang="ru-RU"/>
        </a:p>
      </dgm:t>
    </dgm:pt>
    <dgm:pt modelId="{108311D7-BDF6-4DAE-9A02-573D61642E28}" type="sibTrans" cxnId="{0761A9A4-A6A3-4CC6-BACA-5DD8144495E6}">
      <dgm:prSet/>
      <dgm:spPr/>
      <dgm:t>
        <a:bodyPr/>
        <a:lstStyle/>
        <a:p>
          <a:endParaRPr lang="ru-RU"/>
        </a:p>
      </dgm:t>
    </dgm:pt>
    <dgm:pt modelId="{96CAD508-B153-4FC4-9FD6-155CA6779B91}" type="pres">
      <dgm:prSet presAssocID="{2C1B73F9-66F1-4C6E-8041-3891F487AF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84E19B-6C2E-4E63-96F3-D9E75E4FA21D}" type="pres">
      <dgm:prSet presAssocID="{D3348084-7F2E-4EC4-8A6F-320F40502BA1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37F0429-CD20-48E2-8A83-21339BC9317A}" type="pres">
      <dgm:prSet presAssocID="{D3348084-7F2E-4EC4-8A6F-320F40502BA1}" presName="rootComposite1" presStyleCnt="0"/>
      <dgm:spPr/>
      <dgm:t>
        <a:bodyPr/>
        <a:lstStyle/>
        <a:p>
          <a:endParaRPr lang="ru-RU"/>
        </a:p>
      </dgm:t>
    </dgm:pt>
    <dgm:pt modelId="{A79F0D7E-828F-40CF-8D96-CB5035325E56}" type="pres">
      <dgm:prSet presAssocID="{D3348084-7F2E-4EC4-8A6F-320F40502BA1}" presName="rootText1" presStyleLbl="node0" presStyleIdx="0" presStyleCnt="1" custScaleX="345961" custScaleY="90511" custLinFactNeighborX="590" custLinFactNeighborY="-41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59769C-6B30-4243-8C7A-49F762D44E6C}" type="pres">
      <dgm:prSet presAssocID="{D3348084-7F2E-4EC4-8A6F-320F40502B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376CCBF-4D6E-4E46-9196-49484A22CC5B}" type="pres">
      <dgm:prSet presAssocID="{D3348084-7F2E-4EC4-8A6F-320F40502BA1}" presName="hierChild2" presStyleCnt="0"/>
      <dgm:spPr/>
      <dgm:t>
        <a:bodyPr/>
        <a:lstStyle/>
        <a:p>
          <a:endParaRPr lang="ru-RU"/>
        </a:p>
      </dgm:t>
    </dgm:pt>
    <dgm:pt modelId="{EC195C0A-839E-412A-9249-8645F36ACA0F}" type="pres">
      <dgm:prSet presAssocID="{7037DA05-70A6-48D8-B6C8-78828CB8ACA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5FFC8E5-1307-4B0B-A544-89BE3E8182D4}" type="pres">
      <dgm:prSet presAssocID="{5D8CB58D-C74E-4DB9-85B8-A527D049B51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844E1AF-FCBA-4076-9298-60BAA35D7FA2}" type="pres">
      <dgm:prSet presAssocID="{5D8CB58D-C74E-4DB9-85B8-A527D049B510}" presName="rootComposite" presStyleCnt="0"/>
      <dgm:spPr/>
      <dgm:t>
        <a:bodyPr/>
        <a:lstStyle/>
        <a:p>
          <a:endParaRPr lang="ru-RU"/>
        </a:p>
      </dgm:t>
    </dgm:pt>
    <dgm:pt modelId="{DE9FFC1D-18D3-4A66-BCD0-867CBDB76287}" type="pres">
      <dgm:prSet presAssocID="{5D8CB58D-C74E-4DB9-85B8-A527D049B510}" presName="rootText" presStyleLbl="node2" presStyleIdx="0" presStyleCnt="3" custScaleX="89999" custScaleY="121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DE60D2-2163-4DD4-BEFA-0B005120D671}" type="pres">
      <dgm:prSet presAssocID="{5D8CB58D-C74E-4DB9-85B8-A527D049B510}" presName="rootConnector" presStyleLbl="node2" presStyleIdx="0" presStyleCnt="3"/>
      <dgm:spPr/>
      <dgm:t>
        <a:bodyPr/>
        <a:lstStyle/>
        <a:p>
          <a:endParaRPr lang="ru-RU"/>
        </a:p>
      </dgm:t>
    </dgm:pt>
    <dgm:pt modelId="{0B3A03FA-8619-47E3-8F3F-AF49F6A537EC}" type="pres">
      <dgm:prSet presAssocID="{5D8CB58D-C74E-4DB9-85B8-A527D049B510}" presName="hierChild4" presStyleCnt="0"/>
      <dgm:spPr/>
      <dgm:t>
        <a:bodyPr/>
        <a:lstStyle/>
        <a:p>
          <a:endParaRPr lang="ru-RU"/>
        </a:p>
      </dgm:t>
    </dgm:pt>
    <dgm:pt modelId="{63AB1467-9B3A-4D48-AD66-CBDBBF9FE0D6}" type="pres">
      <dgm:prSet presAssocID="{5D8CB58D-C74E-4DB9-85B8-A527D049B510}" presName="hierChild5" presStyleCnt="0"/>
      <dgm:spPr/>
      <dgm:t>
        <a:bodyPr/>
        <a:lstStyle/>
        <a:p>
          <a:endParaRPr lang="ru-RU"/>
        </a:p>
      </dgm:t>
    </dgm:pt>
    <dgm:pt modelId="{D490AF61-CB76-4C3D-AF1C-CC8E1FA788C8}" type="pres">
      <dgm:prSet presAssocID="{D624FEE9-E4B0-4EDE-BBF9-FF521B0973F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7446E6C-9755-41B5-AD4C-E2029BA2D8E7}" type="pres">
      <dgm:prSet presAssocID="{8CDC40A9-234D-43A4-94C7-888DD8BC107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C3712DF-623D-4ECE-A8F1-0269AB7952F1}" type="pres">
      <dgm:prSet presAssocID="{8CDC40A9-234D-43A4-94C7-888DD8BC1074}" presName="rootComposite" presStyleCnt="0"/>
      <dgm:spPr/>
      <dgm:t>
        <a:bodyPr/>
        <a:lstStyle/>
        <a:p>
          <a:endParaRPr lang="ru-RU"/>
        </a:p>
      </dgm:t>
    </dgm:pt>
    <dgm:pt modelId="{1D1E3660-9BCA-455D-84DF-907A4D50E450}" type="pres">
      <dgm:prSet presAssocID="{8CDC40A9-234D-43A4-94C7-888DD8BC1074}" presName="rootText" presStyleLbl="node2" presStyleIdx="1" presStyleCnt="3" custScaleX="114809" custScaleY="123222" custLinFactNeighborX="9337" custLinFactNeighborY="-2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F5EED1-A868-4BBD-B139-40ED11FCC827}" type="pres">
      <dgm:prSet presAssocID="{8CDC40A9-234D-43A4-94C7-888DD8BC1074}" presName="rootConnector" presStyleLbl="node2" presStyleIdx="1" presStyleCnt="3"/>
      <dgm:spPr/>
      <dgm:t>
        <a:bodyPr/>
        <a:lstStyle/>
        <a:p>
          <a:endParaRPr lang="ru-RU"/>
        </a:p>
      </dgm:t>
    </dgm:pt>
    <dgm:pt modelId="{45485C19-922D-4C0A-9319-EDAE2BDF97D5}" type="pres">
      <dgm:prSet presAssocID="{8CDC40A9-234D-43A4-94C7-888DD8BC1074}" presName="hierChild4" presStyleCnt="0"/>
      <dgm:spPr/>
      <dgm:t>
        <a:bodyPr/>
        <a:lstStyle/>
        <a:p>
          <a:endParaRPr lang="ru-RU"/>
        </a:p>
      </dgm:t>
    </dgm:pt>
    <dgm:pt modelId="{BDF37EED-9F73-4630-8E27-8D2A06A81027}" type="pres">
      <dgm:prSet presAssocID="{8CDC40A9-234D-43A4-94C7-888DD8BC1074}" presName="hierChild5" presStyleCnt="0"/>
      <dgm:spPr/>
      <dgm:t>
        <a:bodyPr/>
        <a:lstStyle/>
        <a:p>
          <a:endParaRPr lang="ru-RU"/>
        </a:p>
      </dgm:t>
    </dgm:pt>
    <dgm:pt modelId="{B8ADF916-D99A-4C1A-934F-3A367D09FEAD}" type="pres">
      <dgm:prSet presAssocID="{B5081722-9F62-4AD1-B520-A7CC97017ED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4CF11E2-FF4C-4BFC-A62B-239599457334}" type="pres">
      <dgm:prSet presAssocID="{2F8353DA-14A8-4F80-93FA-C4CA1AB8387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542BF75-BD2E-4A28-95D4-2B6633C9B6DC}" type="pres">
      <dgm:prSet presAssocID="{2F8353DA-14A8-4F80-93FA-C4CA1AB83878}" presName="rootComposite" presStyleCnt="0"/>
      <dgm:spPr/>
      <dgm:t>
        <a:bodyPr/>
        <a:lstStyle/>
        <a:p>
          <a:endParaRPr lang="ru-RU"/>
        </a:p>
      </dgm:t>
    </dgm:pt>
    <dgm:pt modelId="{8CC6FCFD-F62A-4FC4-B108-A2EF0F5F9CC5}" type="pres">
      <dgm:prSet presAssocID="{2F8353DA-14A8-4F80-93FA-C4CA1AB83878}" presName="rootText" presStyleLbl="node2" presStyleIdx="2" presStyleCnt="3" custScaleY="123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06503-C359-44ED-B4EE-CA609EB854CC}" type="pres">
      <dgm:prSet presAssocID="{2F8353DA-14A8-4F80-93FA-C4CA1AB83878}" presName="rootConnector" presStyleLbl="node2" presStyleIdx="2" presStyleCnt="3"/>
      <dgm:spPr/>
      <dgm:t>
        <a:bodyPr/>
        <a:lstStyle/>
        <a:p>
          <a:endParaRPr lang="ru-RU"/>
        </a:p>
      </dgm:t>
    </dgm:pt>
    <dgm:pt modelId="{2CD6A55B-6A2C-4EA7-A843-12EC57BA4DA5}" type="pres">
      <dgm:prSet presAssocID="{2F8353DA-14A8-4F80-93FA-C4CA1AB83878}" presName="hierChild4" presStyleCnt="0"/>
      <dgm:spPr/>
      <dgm:t>
        <a:bodyPr/>
        <a:lstStyle/>
        <a:p>
          <a:endParaRPr lang="ru-RU"/>
        </a:p>
      </dgm:t>
    </dgm:pt>
    <dgm:pt modelId="{9F1A2FFB-9CD8-4E01-8DF2-D957397D020C}" type="pres">
      <dgm:prSet presAssocID="{2F8353DA-14A8-4F80-93FA-C4CA1AB83878}" presName="hierChild5" presStyleCnt="0"/>
      <dgm:spPr/>
      <dgm:t>
        <a:bodyPr/>
        <a:lstStyle/>
        <a:p>
          <a:endParaRPr lang="ru-RU"/>
        </a:p>
      </dgm:t>
    </dgm:pt>
    <dgm:pt modelId="{EEE421C0-C6C8-459D-9B39-2BBA038D6C9E}" type="pres">
      <dgm:prSet presAssocID="{D3348084-7F2E-4EC4-8A6F-320F40502BA1}" presName="hierChild3" presStyleCnt="0"/>
      <dgm:spPr/>
      <dgm:t>
        <a:bodyPr/>
        <a:lstStyle/>
        <a:p>
          <a:endParaRPr lang="ru-RU"/>
        </a:p>
      </dgm:t>
    </dgm:pt>
  </dgm:ptLst>
  <dgm:cxnLst>
    <dgm:cxn modelId="{24358EE4-2E30-4353-BEA2-3A7084C9310E}" type="presOf" srcId="{2C1B73F9-66F1-4C6E-8041-3891F487AFD4}" destId="{96CAD508-B153-4FC4-9FD6-155CA6779B91}" srcOrd="0" destOrd="0" presId="urn:microsoft.com/office/officeart/2005/8/layout/orgChart1"/>
    <dgm:cxn modelId="{C58F565E-6A1C-4FF7-B381-2813DAD27232}" type="presOf" srcId="{8CDC40A9-234D-43A4-94C7-888DD8BC1074}" destId="{1D1E3660-9BCA-455D-84DF-907A4D50E450}" srcOrd="0" destOrd="0" presId="urn:microsoft.com/office/officeart/2005/8/layout/orgChart1"/>
    <dgm:cxn modelId="{2B61B2BC-CE1F-4C43-A1E6-2AD7593D3BF8}" type="presOf" srcId="{D3348084-7F2E-4EC4-8A6F-320F40502BA1}" destId="{8659769C-6B30-4243-8C7A-49F762D44E6C}" srcOrd="1" destOrd="0" presId="urn:microsoft.com/office/officeart/2005/8/layout/orgChart1"/>
    <dgm:cxn modelId="{6635579A-BBD8-4EC8-A73E-DDC14B0684B4}" type="presOf" srcId="{5D8CB58D-C74E-4DB9-85B8-A527D049B510}" destId="{DE9FFC1D-18D3-4A66-BCD0-867CBDB76287}" srcOrd="0" destOrd="0" presId="urn:microsoft.com/office/officeart/2005/8/layout/orgChart1"/>
    <dgm:cxn modelId="{D9D1C749-D0B6-4E7F-A271-35976208BAE7}" srcId="{D3348084-7F2E-4EC4-8A6F-320F40502BA1}" destId="{8CDC40A9-234D-43A4-94C7-888DD8BC1074}" srcOrd="1" destOrd="0" parTransId="{D624FEE9-E4B0-4EDE-BBF9-FF521B0973F7}" sibTransId="{FD875354-6108-4109-A622-7108F23F939A}"/>
    <dgm:cxn modelId="{56FE1448-690B-4EDE-BA05-774940B3507F}" type="presOf" srcId="{B5081722-9F62-4AD1-B520-A7CC97017EDE}" destId="{B8ADF916-D99A-4C1A-934F-3A367D09FEAD}" srcOrd="0" destOrd="0" presId="urn:microsoft.com/office/officeart/2005/8/layout/orgChart1"/>
    <dgm:cxn modelId="{9B9A19DF-67AF-4DB5-955B-9C3F817A38CB}" srcId="{D3348084-7F2E-4EC4-8A6F-320F40502BA1}" destId="{5D8CB58D-C74E-4DB9-85B8-A527D049B510}" srcOrd="0" destOrd="0" parTransId="{7037DA05-70A6-48D8-B6C8-78828CB8ACA7}" sibTransId="{A2FED3B0-8B9C-4893-94CB-014EDBA7D971}"/>
    <dgm:cxn modelId="{0761A9A4-A6A3-4CC6-BACA-5DD8144495E6}" srcId="{D3348084-7F2E-4EC4-8A6F-320F40502BA1}" destId="{2F8353DA-14A8-4F80-93FA-C4CA1AB83878}" srcOrd="2" destOrd="0" parTransId="{B5081722-9F62-4AD1-B520-A7CC97017EDE}" sibTransId="{108311D7-BDF6-4DAE-9A02-573D61642E28}"/>
    <dgm:cxn modelId="{DDF9F0B3-D9AB-4378-BBD0-61668B5C4324}" type="presOf" srcId="{8CDC40A9-234D-43A4-94C7-888DD8BC1074}" destId="{24F5EED1-A868-4BBD-B139-40ED11FCC827}" srcOrd="1" destOrd="0" presId="urn:microsoft.com/office/officeart/2005/8/layout/orgChart1"/>
    <dgm:cxn modelId="{3701E82A-E6C7-40F1-893E-AC6236248ECF}" type="presOf" srcId="{D624FEE9-E4B0-4EDE-BBF9-FF521B0973F7}" destId="{D490AF61-CB76-4C3D-AF1C-CC8E1FA788C8}" srcOrd="0" destOrd="0" presId="urn:microsoft.com/office/officeart/2005/8/layout/orgChart1"/>
    <dgm:cxn modelId="{D3D17572-2296-47BC-BA4F-982E1FE85ADE}" srcId="{2C1B73F9-66F1-4C6E-8041-3891F487AFD4}" destId="{D3348084-7F2E-4EC4-8A6F-320F40502BA1}" srcOrd="0" destOrd="0" parTransId="{837ED344-713F-4FF7-B240-E2256F85DF80}" sibTransId="{46A210F8-DAEE-4989-9A20-D598AADD934F}"/>
    <dgm:cxn modelId="{7DB27AC2-CBBB-4CCA-9560-DE1178D93EEC}" type="presOf" srcId="{5D8CB58D-C74E-4DB9-85B8-A527D049B510}" destId="{44DE60D2-2163-4DD4-BEFA-0B005120D671}" srcOrd="1" destOrd="0" presId="urn:microsoft.com/office/officeart/2005/8/layout/orgChart1"/>
    <dgm:cxn modelId="{10D7FC68-A6A2-4611-BF8B-A3E5A744C52C}" type="presOf" srcId="{2F8353DA-14A8-4F80-93FA-C4CA1AB83878}" destId="{CF106503-C359-44ED-B4EE-CA609EB854CC}" srcOrd="1" destOrd="0" presId="urn:microsoft.com/office/officeart/2005/8/layout/orgChart1"/>
    <dgm:cxn modelId="{AA7E4613-F03E-4697-959A-A685A3A45C20}" type="presOf" srcId="{2F8353DA-14A8-4F80-93FA-C4CA1AB83878}" destId="{8CC6FCFD-F62A-4FC4-B108-A2EF0F5F9CC5}" srcOrd="0" destOrd="0" presId="urn:microsoft.com/office/officeart/2005/8/layout/orgChart1"/>
    <dgm:cxn modelId="{3CBD3D25-FF5C-4652-B42E-27384261FC8A}" type="presOf" srcId="{D3348084-7F2E-4EC4-8A6F-320F40502BA1}" destId="{A79F0D7E-828F-40CF-8D96-CB5035325E56}" srcOrd="0" destOrd="0" presId="urn:microsoft.com/office/officeart/2005/8/layout/orgChart1"/>
    <dgm:cxn modelId="{B6233FF1-9867-4D2D-B0BA-AE9BF1807AE1}" type="presOf" srcId="{7037DA05-70A6-48D8-B6C8-78828CB8ACA7}" destId="{EC195C0A-839E-412A-9249-8645F36ACA0F}" srcOrd="0" destOrd="0" presId="urn:microsoft.com/office/officeart/2005/8/layout/orgChart1"/>
    <dgm:cxn modelId="{D38A2A46-D364-4142-AC3B-C9633E4C6EED}" type="presParOf" srcId="{96CAD508-B153-4FC4-9FD6-155CA6779B91}" destId="{B784E19B-6C2E-4E63-96F3-D9E75E4FA21D}" srcOrd="0" destOrd="0" presId="urn:microsoft.com/office/officeart/2005/8/layout/orgChart1"/>
    <dgm:cxn modelId="{5C241324-461C-4567-99DD-9D11CC2F7ADD}" type="presParOf" srcId="{B784E19B-6C2E-4E63-96F3-D9E75E4FA21D}" destId="{637F0429-CD20-48E2-8A83-21339BC9317A}" srcOrd="0" destOrd="0" presId="urn:microsoft.com/office/officeart/2005/8/layout/orgChart1"/>
    <dgm:cxn modelId="{F119A467-0470-444A-B0E7-821EDC85F36C}" type="presParOf" srcId="{637F0429-CD20-48E2-8A83-21339BC9317A}" destId="{A79F0D7E-828F-40CF-8D96-CB5035325E56}" srcOrd="0" destOrd="0" presId="urn:microsoft.com/office/officeart/2005/8/layout/orgChart1"/>
    <dgm:cxn modelId="{074C5FAD-7EF0-4876-817F-D59F41AB640D}" type="presParOf" srcId="{637F0429-CD20-48E2-8A83-21339BC9317A}" destId="{8659769C-6B30-4243-8C7A-49F762D44E6C}" srcOrd="1" destOrd="0" presId="urn:microsoft.com/office/officeart/2005/8/layout/orgChart1"/>
    <dgm:cxn modelId="{7D3AADFA-95F7-4593-8FB4-5DC5F2C86BDC}" type="presParOf" srcId="{B784E19B-6C2E-4E63-96F3-D9E75E4FA21D}" destId="{0376CCBF-4D6E-4E46-9196-49484A22CC5B}" srcOrd="1" destOrd="0" presId="urn:microsoft.com/office/officeart/2005/8/layout/orgChart1"/>
    <dgm:cxn modelId="{F72AD8D2-826A-4854-A951-322A78477225}" type="presParOf" srcId="{0376CCBF-4D6E-4E46-9196-49484A22CC5B}" destId="{EC195C0A-839E-412A-9249-8645F36ACA0F}" srcOrd="0" destOrd="0" presId="urn:microsoft.com/office/officeart/2005/8/layout/orgChart1"/>
    <dgm:cxn modelId="{289B3643-44A3-4182-A16A-96E968ED892E}" type="presParOf" srcId="{0376CCBF-4D6E-4E46-9196-49484A22CC5B}" destId="{F5FFC8E5-1307-4B0B-A544-89BE3E8182D4}" srcOrd="1" destOrd="0" presId="urn:microsoft.com/office/officeart/2005/8/layout/orgChart1"/>
    <dgm:cxn modelId="{CD788FA2-5F07-47F6-BAF6-DFF2FF698202}" type="presParOf" srcId="{F5FFC8E5-1307-4B0B-A544-89BE3E8182D4}" destId="{C844E1AF-FCBA-4076-9298-60BAA35D7FA2}" srcOrd="0" destOrd="0" presId="urn:microsoft.com/office/officeart/2005/8/layout/orgChart1"/>
    <dgm:cxn modelId="{20DDD7A8-C75D-439A-BDE2-75D742026D5B}" type="presParOf" srcId="{C844E1AF-FCBA-4076-9298-60BAA35D7FA2}" destId="{DE9FFC1D-18D3-4A66-BCD0-867CBDB76287}" srcOrd="0" destOrd="0" presId="urn:microsoft.com/office/officeart/2005/8/layout/orgChart1"/>
    <dgm:cxn modelId="{4CE52AF9-BE9B-4FA4-A4A7-43F97E15BA3E}" type="presParOf" srcId="{C844E1AF-FCBA-4076-9298-60BAA35D7FA2}" destId="{44DE60D2-2163-4DD4-BEFA-0B005120D671}" srcOrd="1" destOrd="0" presId="urn:microsoft.com/office/officeart/2005/8/layout/orgChart1"/>
    <dgm:cxn modelId="{45F0146E-9F04-45C7-9A60-3C50DCC7D0D1}" type="presParOf" srcId="{F5FFC8E5-1307-4B0B-A544-89BE3E8182D4}" destId="{0B3A03FA-8619-47E3-8F3F-AF49F6A537EC}" srcOrd="1" destOrd="0" presId="urn:microsoft.com/office/officeart/2005/8/layout/orgChart1"/>
    <dgm:cxn modelId="{1DCCE6B4-BE71-4F70-84FC-99B4B629F721}" type="presParOf" srcId="{F5FFC8E5-1307-4B0B-A544-89BE3E8182D4}" destId="{63AB1467-9B3A-4D48-AD66-CBDBBF9FE0D6}" srcOrd="2" destOrd="0" presId="urn:microsoft.com/office/officeart/2005/8/layout/orgChart1"/>
    <dgm:cxn modelId="{445BD8F3-E830-418D-AC27-27ACEAB0FB8D}" type="presParOf" srcId="{0376CCBF-4D6E-4E46-9196-49484A22CC5B}" destId="{D490AF61-CB76-4C3D-AF1C-CC8E1FA788C8}" srcOrd="2" destOrd="0" presId="urn:microsoft.com/office/officeart/2005/8/layout/orgChart1"/>
    <dgm:cxn modelId="{37E02089-617D-44D8-B852-A39B12E5A467}" type="presParOf" srcId="{0376CCBF-4D6E-4E46-9196-49484A22CC5B}" destId="{97446E6C-9755-41B5-AD4C-E2029BA2D8E7}" srcOrd="3" destOrd="0" presId="urn:microsoft.com/office/officeart/2005/8/layout/orgChart1"/>
    <dgm:cxn modelId="{8D43EF46-D6EC-4935-A21D-C14331FAA6CB}" type="presParOf" srcId="{97446E6C-9755-41B5-AD4C-E2029BA2D8E7}" destId="{FC3712DF-623D-4ECE-A8F1-0269AB7952F1}" srcOrd="0" destOrd="0" presId="urn:microsoft.com/office/officeart/2005/8/layout/orgChart1"/>
    <dgm:cxn modelId="{262AE984-E8BE-467F-B829-EBEDA751F71F}" type="presParOf" srcId="{FC3712DF-623D-4ECE-A8F1-0269AB7952F1}" destId="{1D1E3660-9BCA-455D-84DF-907A4D50E450}" srcOrd="0" destOrd="0" presId="urn:microsoft.com/office/officeart/2005/8/layout/orgChart1"/>
    <dgm:cxn modelId="{9B9854E1-D095-43FC-82E1-4CBAD224721C}" type="presParOf" srcId="{FC3712DF-623D-4ECE-A8F1-0269AB7952F1}" destId="{24F5EED1-A868-4BBD-B139-40ED11FCC827}" srcOrd="1" destOrd="0" presId="urn:microsoft.com/office/officeart/2005/8/layout/orgChart1"/>
    <dgm:cxn modelId="{1DBB459C-FE43-4B3E-93B4-5DC2C3B71363}" type="presParOf" srcId="{97446E6C-9755-41B5-AD4C-E2029BA2D8E7}" destId="{45485C19-922D-4C0A-9319-EDAE2BDF97D5}" srcOrd="1" destOrd="0" presId="urn:microsoft.com/office/officeart/2005/8/layout/orgChart1"/>
    <dgm:cxn modelId="{2BC927DF-ADBB-44B7-B3C1-A9917222D371}" type="presParOf" srcId="{97446E6C-9755-41B5-AD4C-E2029BA2D8E7}" destId="{BDF37EED-9F73-4630-8E27-8D2A06A81027}" srcOrd="2" destOrd="0" presId="urn:microsoft.com/office/officeart/2005/8/layout/orgChart1"/>
    <dgm:cxn modelId="{88FA4F60-B3EA-4E5A-BF74-3C82C27EDED5}" type="presParOf" srcId="{0376CCBF-4D6E-4E46-9196-49484A22CC5B}" destId="{B8ADF916-D99A-4C1A-934F-3A367D09FEAD}" srcOrd="4" destOrd="0" presId="urn:microsoft.com/office/officeart/2005/8/layout/orgChart1"/>
    <dgm:cxn modelId="{1A4FE738-C33A-423C-99FA-85A709015AF5}" type="presParOf" srcId="{0376CCBF-4D6E-4E46-9196-49484A22CC5B}" destId="{E4CF11E2-FF4C-4BFC-A62B-239599457334}" srcOrd="5" destOrd="0" presId="urn:microsoft.com/office/officeart/2005/8/layout/orgChart1"/>
    <dgm:cxn modelId="{2AADB8B6-FAB9-4FBE-816C-F8BC86A7591C}" type="presParOf" srcId="{E4CF11E2-FF4C-4BFC-A62B-239599457334}" destId="{4542BF75-BD2E-4A28-95D4-2B6633C9B6DC}" srcOrd="0" destOrd="0" presId="urn:microsoft.com/office/officeart/2005/8/layout/orgChart1"/>
    <dgm:cxn modelId="{5B7D01B4-C95F-4F59-BB87-CAA2014EA6FA}" type="presParOf" srcId="{4542BF75-BD2E-4A28-95D4-2B6633C9B6DC}" destId="{8CC6FCFD-F62A-4FC4-B108-A2EF0F5F9CC5}" srcOrd="0" destOrd="0" presId="urn:microsoft.com/office/officeart/2005/8/layout/orgChart1"/>
    <dgm:cxn modelId="{763DDEAB-96D9-41D0-8E43-DA36B61CCDCF}" type="presParOf" srcId="{4542BF75-BD2E-4A28-95D4-2B6633C9B6DC}" destId="{CF106503-C359-44ED-B4EE-CA609EB854CC}" srcOrd="1" destOrd="0" presId="urn:microsoft.com/office/officeart/2005/8/layout/orgChart1"/>
    <dgm:cxn modelId="{93618EA2-371B-48D2-9EE3-DCFC6D5031EF}" type="presParOf" srcId="{E4CF11E2-FF4C-4BFC-A62B-239599457334}" destId="{2CD6A55B-6A2C-4EA7-A843-12EC57BA4DA5}" srcOrd="1" destOrd="0" presId="urn:microsoft.com/office/officeart/2005/8/layout/orgChart1"/>
    <dgm:cxn modelId="{B7E65200-D1E7-44B5-A44D-EEFE8C1418B2}" type="presParOf" srcId="{E4CF11E2-FF4C-4BFC-A62B-239599457334}" destId="{9F1A2FFB-9CD8-4E01-8DF2-D957397D020C}" srcOrd="2" destOrd="0" presId="urn:microsoft.com/office/officeart/2005/8/layout/orgChart1"/>
    <dgm:cxn modelId="{D4406CF2-3F57-447B-B023-F38A9AA7AAF3}" type="presParOf" srcId="{B784E19B-6C2E-4E63-96F3-D9E75E4FA21D}" destId="{EEE421C0-C6C8-459D-9B39-2BBA038D6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BEB75-7C17-47E1-9990-E2010F509645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B4479-7636-4EB4-B900-2988F130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0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B4479-7636-4EB4-B900-2988F130823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3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B4479-7636-4EB4-B900-2988F130823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B4479-7636-4EB4-B900-2988F1308231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5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1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6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5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6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8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0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6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5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9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9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image" Target="../media/image1.jpeg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mailto:luk-finance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0" descr="Официальный портал Лукояновского муниципального округа Нижегород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523875" cy="61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5172075" y="152400"/>
            <a:ext cx="3819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ЛУКОЯНОВСКИЙ МУНИЦИПАЛЬНЫЙ ОКРУГ НИЖЕГОРОДСКОЙ ОБЛАСТИ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38200" y="1752600"/>
            <a:ext cx="7772400" cy="114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779912" y="3848100"/>
            <a:ext cx="507186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 решению Совета депутатов Лукояновского муниципального округа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23.12.2025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99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«О бюджете Лукояновского муниципального округа Нижегородской области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годов»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685800" y="152400"/>
            <a:ext cx="7543800" cy="609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происходит составление бюджета округа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49588511"/>
              </p:ext>
            </p:extLst>
          </p:nvPr>
        </p:nvGraphicFramePr>
        <p:xfrm>
          <a:off x="152400" y="8382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35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1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663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Каковы основные направления бюджетной и налоговой политики Лукояновского муниципального округа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5" name="Скругленный прямоугольник 12"/>
          <p:cNvSpPr>
            <a:spLocks noChangeArrowheads="1"/>
          </p:cNvSpPr>
          <p:nvPr/>
        </p:nvSpPr>
        <p:spPr bwMode="auto">
          <a:xfrm>
            <a:off x="656692" y="1124744"/>
            <a:ext cx="7920880" cy="424847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налогового потенциала за счет налогового стимулирования деловой активности в муниципальном округе, привлечения инвестиций, реализации высокоэффективных инвестиционных и инновационных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по повышению эффективности управления  муниципальной собственностью, в том числе выявление земельных участков, используемых не по целевому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назначению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поддержка приоритетных отраслей экономики и организаций малого и среднего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бизнеса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Дальнейшее совершенствование налогового администрирования, повышение уровня ответственности главных администраторов доходов  за качественное прогнозирование доходов бюджета округа и выполнение в полном объеме утвержденных годовых назначений по доходам бюджета округа, активизация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-исковой деятельности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8700" y="2019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395536" y="1412776"/>
            <a:ext cx="360040" cy="36004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38432" y="2774761"/>
            <a:ext cx="360040" cy="36004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438432" y="4653136"/>
            <a:ext cx="360040" cy="36004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31540" y="3828984"/>
            <a:ext cx="360040" cy="36004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26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381000" y="228600"/>
            <a:ext cx="83058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Каковы основные направления бюджетной и налоговой политики </a:t>
            </a:r>
            <a:endPara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Лукояновского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округа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6" name="Скругленный прямоугольник 20"/>
          <p:cNvSpPr>
            <a:spLocks noChangeArrowheads="1"/>
          </p:cNvSpPr>
          <p:nvPr/>
        </p:nvSpPr>
        <p:spPr bwMode="auto">
          <a:xfrm>
            <a:off x="594750" y="620688"/>
            <a:ext cx="8153714" cy="590465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реалистичного прогноза поступления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 и неналоговых доходов</a:t>
            </a: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финансовыми ресурсами в первую очередь действующих расходных обязательств,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гарантированного исполнения социальных обязательств округа, осуществления взвешенного подхода к принятию новых расходных обязательств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закупок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ответственной и взвешенной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долговой политики</a:t>
            </a: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Концентрация средств на достижение целей и результатов региональных проектов, направленных на реализацию национальных проектов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финансового менеджмента в органах местного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самоуправления и муниципальных учреждениях округа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принципов открытости и прозрачности управления муниципальными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финансами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Безусловное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всех принятых обязательств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215516" y="914400"/>
            <a:ext cx="360040" cy="36004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34710" y="1844824"/>
            <a:ext cx="360040" cy="36004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234710" y="3067345"/>
            <a:ext cx="360040" cy="36004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221914" y="3645024"/>
            <a:ext cx="360040" cy="36004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34710" y="4293096"/>
            <a:ext cx="360040" cy="36004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234710" y="5085184"/>
            <a:ext cx="360040" cy="36004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34710" y="5918631"/>
            <a:ext cx="360040" cy="360040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188640"/>
            <a:ext cx="256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округа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764704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поступления от уплаты налогов, установленных Налоговым кодексом РФ (налог на доходы физических лиц, земельный налог, налог на имущество физических лиц, госпошлина и др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поступления от уплаты пошлин и сборов, установленных законодательством РФ (доходы от использования муниципальной собственности, доходы от платных услуг, штрафы, санкции, иные неналоговые доходы)</a:t>
            </a:r>
          </a:p>
          <a:p>
            <a:pPr algn="just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поступления от других бюджетов бюджетной системы (межбюджетные трансферты), граждан и организаций (кроме налоговых и неналоговых доходов)</a:t>
            </a:r>
          </a:p>
          <a:p>
            <a:pPr algn="just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 bwMode="auto">
          <a:xfrm>
            <a:off x="395536" y="980728"/>
            <a:ext cx="670992" cy="504056"/>
          </a:xfrm>
          <a:prstGeom prst="homePlat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ятиугольник 5"/>
          <p:cNvSpPr/>
          <p:nvPr/>
        </p:nvSpPr>
        <p:spPr bwMode="auto">
          <a:xfrm>
            <a:off x="395537" y="3429000"/>
            <a:ext cx="670992" cy="504056"/>
          </a:xfrm>
          <a:prstGeom prst="homePlat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ятиугольник 6"/>
          <p:cNvSpPr/>
          <p:nvPr/>
        </p:nvSpPr>
        <p:spPr bwMode="auto">
          <a:xfrm>
            <a:off x="395536" y="2204864"/>
            <a:ext cx="696112" cy="504056"/>
          </a:xfrm>
          <a:prstGeom prst="homePlat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" y="-27842"/>
            <a:ext cx="9180512" cy="688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381000" y="152400"/>
            <a:ext cx="8534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 бюджета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alt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alt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1043608" y="5029200"/>
            <a:ext cx="936104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Скругленный прямоугольник 22"/>
          <p:cNvSpPr>
            <a:spLocks noChangeArrowheads="1"/>
          </p:cNvSpPr>
          <p:nvPr/>
        </p:nvSpPr>
        <p:spPr bwMode="auto">
          <a:xfrm>
            <a:off x="971600" y="5334000"/>
            <a:ext cx="1080120" cy="228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</a:p>
        </p:txBody>
      </p:sp>
      <p:sp>
        <p:nvSpPr>
          <p:cNvPr id="11" name="Прямоугольник 29"/>
          <p:cNvSpPr>
            <a:spLocks noChangeArrowheads="1"/>
          </p:cNvSpPr>
          <p:nvPr/>
        </p:nvSpPr>
        <p:spPr bwMode="auto">
          <a:xfrm>
            <a:off x="2590800" y="5334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ожидаемое</a:t>
            </a:r>
          </a:p>
        </p:txBody>
      </p:sp>
      <p:sp>
        <p:nvSpPr>
          <p:cNvPr id="12" name="Прямоугольник 22"/>
          <p:cNvSpPr>
            <a:spLocks noChangeArrowheads="1"/>
          </p:cNvSpPr>
          <p:nvPr/>
        </p:nvSpPr>
        <p:spPr bwMode="auto">
          <a:xfrm>
            <a:off x="4724400" y="5334000"/>
            <a:ext cx="330398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</p:txBody>
      </p:sp>
      <p:cxnSp>
        <p:nvCxnSpPr>
          <p:cNvPr id="13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2699792" y="5030788"/>
            <a:ext cx="936104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4355976" y="5029200"/>
            <a:ext cx="4320480" cy="317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 стрелкой 19"/>
          <p:cNvCxnSpPr/>
          <p:nvPr/>
        </p:nvCxnSpPr>
        <p:spPr>
          <a:xfrm flipV="1">
            <a:off x="1043608" y="4797152"/>
            <a:ext cx="0" cy="235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43608" y="503237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699792" y="503237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55976" y="5029200"/>
            <a:ext cx="4320480" cy="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979712" y="4797152"/>
            <a:ext cx="0" cy="235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699792" y="4797152"/>
            <a:ext cx="0" cy="235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635896" y="4797152"/>
            <a:ext cx="0" cy="2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4355976" y="4797152"/>
            <a:ext cx="0" cy="2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8676456" y="4797152"/>
            <a:ext cx="0" cy="2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776894"/>
              </p:ext>
            </p:extLst>
          </p:nvPr>
        </p:nvGraphicFramePr>
        <p:xfrm>
          <a:off x="539552" y="2043478"/>
          <a:ext cx="84969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64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1625"/>
            <a:ext cx="9144000" cy="41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9"/>
          <p:cNvSpPr>
            <a:spLocks noChangeArrowheads="1"/>
          </p:cNvSpPr>
          <p:nvPr/>
        </p:nvSpPr>
        <p:spPr bwMode="auto">
          <a:xfrm>
            <a:off x="609600" y="228600"/>
            <a:ext cx="7924800" cy="609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налоги уплачивают жители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81000" y="733966"/>
            <a:ext cx="3429000" cy="843880"/>
          </a:xfrm>
          <a:prstGeom prst="roundRec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345116" y="1569254"/>
            <a:ext cx="3657600" cy="13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тавки 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налога 13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%, 15%, 18%, 20%, 22% в зависимости от годового дохода; в отношении отдельных видов доходов 9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%, 15%, 30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и  35%</a:t>
            </a:r>
          </a:p>
          <a:p>
            <a:pPr algn="just"/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661262" y="4221088"/>
            <a:ext cx="3873137" cy="762000"/>
          </a:xfrm>
          <a:prstGeom prst="roundRec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25"/>
          <p:cNvSpPr>
            <a:spLocks noChangeArrowheads="1"/>
          </p:cNvSpPr>
          <p:nvPr/>
        </p:nvSpPr>
        <p:spPr bwMode="auto">
          <a:xfrm>
            <a:off x="4671604" y="5005443"/>
            <a:ext cx="4100264" cy="18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ставки налога: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45 </a:t>
            </a:r>
            <a:r>
              <a:rPr lang="ru-RU" sz="1600" b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13,5 руб.</a:t>
            </a:r>
          </a:p>
          <a:p>
            <a:pPr algn="just"/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45 до 100 </a:t>
            </a:r>
            <a:r>
              <a:rPr lang="ru-RU" sz="1600" b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22,5 руб.</a:t>
            </a:r>
          </a:p>
          <a:p>
            <a:pPr algn="just"/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100 до 150 </a:t>
            </a:r>
            <a:r>
              <a:rPr lang="ru-RU" sz="1600" b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31,5 руб.</a:t>
            </a:r>
          </a:p>
          <a:p>
            <a:pPr algn="just"/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150 до 200 </a:t>
            </a:r>
            <a:r>
              <a:rPr lang="ru-RU" sz="1600" b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45 руб.</a:t>
            </a:r>
          </a:p>
          <a:p>
            <a:pPr algn="just"/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200 до 250 </a:t>
            </a:r>
            <a:r>
              <a:rPr lang="ru-RU" sz="1600" b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75 руб.</a:t>
            </a:r>
          </a:p>
          <a:p>
            <a:pPr algn="just"/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250 </a:t>
            </a:r>
            <a:r>
              <a:rPr lang="ru-RU" sz="1600" b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л.с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150 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654731" y="705506"/>
            <a:ext cx="3733800" cy="838200"/>
          </a:xfrm>
          <a:prstGeom prst="roundRec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4552023" y="1577846"/>
            <a:ext cx="4439575" cy="26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налога исходя из кадастровой  стоимости объектов налогообложения: жилые дома, часть жилых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домов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квартир, часть квартир, комнат, гаражей и </a:t>
            </a:r>
            <a:r>
              <a:rPr lang="ru-RU" sz="1600" b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-мест, хозяйственные строения или сооружения, площадь каждого из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превышает 50 </a:t>
            </a:r>
            <a:r>
              <a:rPr lang="ru-RU" sz="1600" b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0,3%</a:t>
            </a:r>
          </a:p>
          <a:p>
            <a:pPr algn="just"/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объекты, кадастровая стоимость которых превышает 300 млн. рублей – 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2,0% до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,5%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объекты (административно-деловые и торговые центры и т.д.) – 0,5% до 2,0%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85432" y="3059185"/>
            <a:ext cx="3576968" cy="677745"/>
          </a:xfrm>
          <a:prstGeom prst="roundRec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7730" y="3933056"/>
            <a:ext cx="3594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 стоимости земельных участков: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0,02% до 0,3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по участкам занятым жилищным фондом, с/х назначения, для личного подсобного хозяйства, дачного хозяйства;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0,005% до 1,5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- в отношении других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участков (включая земельные участки с кадастровой стоимостью свыше 300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74162"/>
            <a:ext cx="664468" cy="563488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38200"/>
            <a:ext cx="689249" cy="580744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71" y="4302651"/>
            <a:ext cx="678160" cy="598874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4" y="3101312"/>
            <a:ext cx="713656" cy="593490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533400" y="152400"/>
            <a:ext cx="8382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распределяются расходы бюджета муниципального округа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81000" y="533400"/>
            <a:ext cx="8382000" cy="18154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>
              <a:defRPr/>
            </a:pP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>
              <a:defRPr/>
            </a:pP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Принципы формирования расходов бюджета: по государственным программам, по разделам (подразделам) функциональной структуры, по ведомствам.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972017"/>
              </p:ext>
            </p:extLst>
          </p:nvPr>
        </p:nvGraphicFramePr>
        <p:xfrm>
          <a:off x="251520" y="2204864"/>
          <a:ext cx="8663880" cy="45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3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" y="-171400"/>
            <a:ext cx="918051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188640"/>
            <a:ext cx="3422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75971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той или иной стратегической задачей деятельности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ведомства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Программное бюджетирование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муниципальных расходов с результатами от реализации программ, разрабатываемых на основе стратегических целей, с учетом приоритетов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политики, общественной значимости ожидаемых и конечных результатов использования бюджетных средств</a:t>
            </a:r>
          </a:p>
          <a:p>
            <a:pPr algn="just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51520" y="3501008"/>
            <a:ext cx="1224136" cy="32004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муниципальных программ сформировано в бюджете округа 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763688" y="3501008"/>
            <a:ext cx="6553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Осуществление бюджетных расходов посредством финансирования муниципальных программ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763688" y="4221088"/>
            <a:ext cx="6553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Исполнение бюджета в программной классификации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763688" y="4783095"/>
            <a:ext cx="6553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Взаимосвязь бюджетных расходов с результатами реализации муниципальных программ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763688" y="5530302"/>
            <a:ext cx="6553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Мониторинг показателей исполнения целевых программ, оценка эффективности бюджетных расходов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766647" y="6244208"/>
            <a:ext cx="6553200" cy="457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Повышение качества бюджетного планирования и исполнения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839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9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57200" y="228600"/>
            <a:ext cx="8458200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показателей социально-экономического развития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5" name="Скругленный прямоугольник 16"/>
          <p:cNvSpPr>
            <a:spLocks noChangeArrowheads="1"/>
          </p:cNvSpPr>
          <p:nvPr/>
        </p:nvSpPr>
        <p:spPr bwMode="auto">
          <a:xfrm>
            <a:off x="1752600" y="968036"/>
            <a:ext cx="2286000" cy="70836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1 900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кв.км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площадь округа</a:t>
            </a: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auto">
          <a:xfrm>
            <a:off x="1828800" y="22860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25 406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численность населения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01.01.2025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sp>
        <p:nvSpPr>
          <p:cNvPr id="7" name="Прямоугольник 18"/>
          <p:cNvSpPr>
            <a:spLocks noChangeArrowheads="1"/>
          </p:cNvSpPr>
          <p:nvPr/>
        </p:nvSpPr>
        <p:spPr bwMode="auto">
          <a:xfrm>
            <a:off x="1676400" y="3962400"/>
            <a:ext cx="236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2 392,2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объем отгруженных товаров, работ, услуг</a:t>
            </a: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auto">
          <a:xfrm>
            <a:off x="1676400" y="5486400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942,4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 фонд оплаты труда</a:t>
            </a:r>
          </a:p>
        </p:txBody>
      </p:sp>
      <p:sp>
        <p:nvSpPr>
          <p:cNvPr id="9" name="Прямоугольник 20"/>
          <p:cNvSpPr>
            <a:spLocks noChangeArrowheads="1"/>
          </p:cNvSpPr>
          <p:nvPr/>
        </p:nvSpPr>
        <p:spPr bwMode="auto">
          <a:xfrm>
            <a:off x="5943600" y="8382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48 267,7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</a:p>
        </p:txBody>
      </p:sp>
      <p:sp>
        <p:nvSpPr>
          <p:cNvPr id="10" name="Прямоугольник 21"/>
          <p:cNvSpPr>
            <a:spLocks noChangeArrowheads="1"/>
          </p:cNvSpPr>
          <p:nvPr/>
        </p:nvSpPr>
        <p:spPr bwMode="auto">
          <a:xfrm>
            <a:off x="6019800" y="2362200"/>
            <a:ext cx="220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4 356,7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инвестиции в основной капитал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90256" y="4495800"/>
            <a:ext cx="4265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муниципальных учреждений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казенные учреждения – 4;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учреждения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22;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автономные учреждения – 2.</a:t>
            </a:r>
          </a:p>
        </p:txBody>
      </p:sp>
      <p:pic>
        <p:nvPicPr>
          <p:cNvPr id="12" name="Picture 1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6" y="968036"/>
            <a:ext cx="796008" cy="838729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" y="2396972"/>
            <a:ext cx="818228" cy="838199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6" y="3997194"/>
            <a:ext cx="792089" cy="808112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6" y="5486400"/>
            <a:ext cx="792088" cy="720080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68036"/>
            <a:ext cx="858297" cy="807128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70" y="2499486"/>
            <a:ext cx="876858" cy="872479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7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3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прогнозных показателей социально-экономического развития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034311"/>
              </p:ext>
            </p:extLst>
          </p:nvPr>
        </p:nvGraphicFramePr>
        <p:xfrm>
          <a:off x="323528" y="834970"/>
          <a:ext cx="8496944" cy="165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152855"/>
              </p:ext>
            </p:extLst>
          </p:nvPr>
        </p:nvGraphicFramePr>
        <p:xfrm>
          <a:off x="395536" y="2636912"/>
          <a:ext cx="8424936" cy="21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395357"/>
              </p:ext>
            </p:extLst>
          </p:nvPr>
        </p:nvGraphicFramePr>
        <p:xfrm>
          <a:off x="395536" y="4725144"/>
          <a:ext cx="842493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214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88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</a:p>
          <a:p>
            <a:pPr algn="ctr">
              <a:defRPr/>
            </a:pP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округа!</a:t>
            </a:r>
            <a:endParaRPr lang="ru-RU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755576" y="914400"/>
            <a:ext cx="792088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Перед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Вами брошюра «Бюджет для граждан», разработанная финансовым управлением по проекту решения Совета депутатов Лукояновского муниципального округа «О бюджете Лукояновского муниципального округа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Эффективное, прозрачное и качественное управление муниципальными финансами является важным условием достижения целей социально-экономического развития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Мы постарались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доступной и понятной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форме рассказать о важнейшем финансовом документе нашего округа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представленной брошюре Вы можете ознакомиться с описанием доходов, расходов бюджета и их структуры, приоритетными направлениями расходования бюджетных средств, объемами бюджетных ассигнований, направляемых на финансирование социально-значимых мероприятий в сфере образования, культуры, сельского хозяйства и в других сферах.</a:t>
            </a:r>
          </a:p>
        </p:txBody>
      </p:sp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107504" y="5661248"/>
            <a:ext cx="8929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 уважением,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заместитель главы администрации,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финансового управления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Лукояновского муниципального округа                                                                      О.Ю.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Маримакова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66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прогнозных показателей социально-экономического развития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211037"/>
              </p:ext>
            </p:extLst>
          </p:nvPr>
        </p:nvGraphicFramePr>
        <p:xfrm>
          <a:off x="467544" y="728426"/>
          <a:ext cx="8208912" cy="180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031708"/>
              </p:ext>
            </p:extLst>
          </p:nvPr>
        </p:nvGraphicFramePr>
        <p:xfrm>
          <a:off x="467544" y="2564904"/>
          <a:ext cx="8136904" cy="223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602475"/>
              </p:ext>
            </p:extLst>
          </p:nvPr>
        </p:nvGraphicFramePr>
        <p:xfrm>
          <a:off x="395536" y="4869160"/>
          <a:ext cx="842493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946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45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7725" y="138859"/>
            <a:ext cx="667848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округа, тыс. руб.</a:t>
            </a:r>
          </a:p>
        </p:txBody>
      </p:sp>
      <p:pic>
        <p:nvPicPr>
          <p:cNvPr id="5" name="Picture 34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" y="50320"/>
            <a:ext cx="886573" cy="867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0472" y="1340768"/>
            <a:ext cx="2232248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006417" y="1556792"/>
            <a:ext cx="1224136" cy="43204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5045" y="1078591"/>
            <a:ext cx="3613864" cy="3214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– 1 354 116,6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8907" y="1556792"/>
            <a:ext cx="3613864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– 1 352 016,6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18907" y="2041092"/>
            <a:ext cx="3613864" cy="4115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– 2 100,0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6224" y="3235557"/>
            <a:ext cx="2232248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989257" y="3475807"/>
            <a:ext cx="1224136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9009" y="3251887"/>
            <a:ext cx="3627726" cy="354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– 1 498 025,2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9009" y="3841820"/>
            <a:ext cx="3613864" cy="338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– 1 498 025,2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6224" y="4941168"/>
            <a:ext cx="2232248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 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989257" y="5301208"/>
            <a:ext cx="1224136" cy="43204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79009" y="5085184"/>
            <a:ext cx="3613864" cy="346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– 1 297 211,0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9009" y="5661248"/>
            <a:ext cx="3613864" cy="328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– 1 297 211,0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доходной части бюджета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571274"/>
              </p:ext>
            </p:extLst>
          </p:nvPr>
        </p:nvGraphicFramePr>
        <p:xfrm>
          <a:off x="323528" y="762963"/>
          <a:ext cx="8496944" cy="3060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1283738"/>
                <a:gridCol w="1236542"/>
                <a:gridCol w="1224136"/>
                <a:gridCol w="1093907"/>
                <a:gridCol w="1217473"/>
                <a:gridCol w="1145004"/>
              </a:tblGrid>
              <a:tr h="542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2025 год (уточненный)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2026 год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к 2025 году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2027 год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2028 год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sng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  <a:endParaRPr lang="ru-RU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1 427 697,6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1 354 116,6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-73 581,0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1 498 025,2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1 297 211,0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1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448 918,9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534 670,7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85 751,8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583 815,4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626 804,0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3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978 778,7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819 445,9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-159 332,8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914 209,8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670 407,0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988759"/>
              </p:ext>
            </p:extLst>
          </p:nvPr>
        </p:nvGraphicFramePr>
        <p:xfrm>
          <a:off x="0" y="4077072"/>
          <a:ext cx="5004048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079228"/>
              </p:ext>
            </p:extLst>
          </p:nvPr>
        </p:nvGraphicFramePr>
        <p:xfrm>
          <a:off x="4355976" y="4077072"/>
          <a:ext cx="5189215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95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228600" y="152400"/>
            <a:ext cx="8686800" cy="685800"/>
          </a:xfrm>
          <a:prstGeom prst="homePlate">
            <a:avLst>
              <a:gd name="adj" fmla="val 0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доходов бюджета, тыс. руб.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010057"/>
              </p:ext>
            </p:extLst>
          </p:nvPr>
        </p:nvGraphicFramePr>
        <p:xfrm>
          <a:off x="1547664" y="876300"/>
          <a:ext cx="6192688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925555"/>
              </p:ext>
            </p:extLst>
          </p:nvPr>
        </p:nvGraphicFramePr>
        <p:xfrm>
          <a:off x="0" y="3717032"/>
          <a:ext cx="5004048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727023"/>
              </p:ext>
            </p:extLst>
          </p:nvPr>
        </p:nvGraphicFramePr>
        <p:xfrm>
          <a:off x="4139952" y="3717032"/>
          <a:ext cx="4961344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48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1663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динамике,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724976"/>
              </p:ext>
            </p:extLst>
          </p:nvPr>
        </p:nvGraphicFramePr>
        <p:xfrm>
          <a:off x="35497" y="762960"/>
          <a:ext cx="9217024" cy="5895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908"/>
                <a:gridCol w="1307606"/>
                <a:gridCol w="1307606"/>
                <a:gridCol w="1387336"/>
                <a:gridCol w="1403284"/>
                <a:gridCol w="1403284"/>
              </a:tblGrid>
              <a:tr h="248057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налога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72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351 497,7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343 165,0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423 151,9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458 230,6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496 219,1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94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РФ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26 967,2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28 457,1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32 650,1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43 589,4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45 326,7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15 627,4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15 241,3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15 851,4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16 481,9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20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35 103,8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34 051,0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41 599,3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43 516,2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45 525,9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0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4 746,4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7 535,9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7 723,9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7 901,6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4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налоговых доходов 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433 942,5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432 579,7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520 178,5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568 911,5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611 455,2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272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  в государственной и  муниципальной собственности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10 674,9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9 509,2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9 819,8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10 212,6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83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30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6 604,7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4 608,9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2 572,4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2 675,3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2 782,3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7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1 461,6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78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0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0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неналоговых доходов 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20 164,8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17 486,5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14 492,2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14 903,9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15 348,8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05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454 107,3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450 066,2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534 670,7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583 815,4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626 804,0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7" marR="6447" marT="64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395536" y="152400"/>
            <a:ext cx="864096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зачисляются налоги на территории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42248"/>
              </p:ext>
            </p:extLst>
          </p:nvPr>
        </p:nvGraphicFramePr>
        <p:xfrm>
          <a:off x="107504" y="764705"/>
          <a:ext cx="8928991" cy="590465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13445"/>
                <a:gridCol w="5275105"/>
                <a:gridCol w="2840441"/>
              </a:tblGrid>
              <a:tr h="10679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округа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63674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6396" marR="6396" marT="6396" marB="0" vert="vert27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нефтепродукты (норматив</a:t>
                      </a:r>
                      <a:r>
                        <a:rPr lang="ru-RU" sz="16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10% акцизов от общей протяженности дорог)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зависимости от протяженности дорог</a:t>
                      </a: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63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(по единым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нормативам/по доп.нормативам)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18,0%/82%</a:t>
                      </a: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13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41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пошлина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зависимости от установленных полномочий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 fontAlgn="t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601156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396" marR="6396" marT="6396" marB="0" vert="vert27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применением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патентной системы налогообложения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25543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vert="vert27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налогообложения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30,0%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63674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396" marR="6396" marT="6396" marB="0" vert="vert27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63674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vert="vert27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96" marR="6396" marT="6396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0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" y="23919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66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Какую помощь из областного и федерального бюджетов получает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муниципальный округ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2963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8693704"/>
              </p:ext>
            </p:extLst>
          </p:nvPr>
        </p:nvGraphicFramePr>
        <p:xfrm>
          <a:off x="457200" y="2286000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0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1663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Какую помощь из областного и федерального бюджетов получает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муниципальный округ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3924300"/>
            <a:ext cx="9144000" cy="381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безвозмездные поступления из областного и федерального бюджетов, тыс.рублей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74314"/>
              </p:ext>
            </p:extLst>
          </p:nvPr>
        </p:nvGraphicFramePr>
        <p:xfrm>
          <a:off x="107504" y="762963"/>
          <a:ext cx="8928992" cy="302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1182"/>
                <a:gridCol w="1903161"/>
                <a:gridCol w="1585966"/>
                <a:gridCol w="1691697"/>
                <a:gridCol w="1696986"/>
              </a:tblGrid>
              <a:tr h="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r>
                        <a:rPr lang="ru-RU" sz="16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291 869,8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281 491,2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231 219,6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242 894,0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259 360,8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183 781,9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322 296,8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59 174,3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384 029,6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352 625,0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359 105,1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366 730,8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87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9 846,8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1 607,9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1 753,5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21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-511,8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946 348,7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819 445,9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914 209,8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670 407,0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205519"/>
              </p:ext>
            </p:extLst>
          </p:nvPr>
        </p:nvGraphicFramePr>
        <p:xfrm>
          <a:off x="89756" y="4308316"/>
          <a:ext cx="8964488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0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формирования доходной части бюджета Лукояновского муниципального округа с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92696"/>
            <a:ext cx="871296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января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года перенесен окончательный платеж по земельному налогу с организаций с 28 февраля на 28 марта, авансовых платежей – до 28-го числа второго месяца за истекшим кварталом (вместо первого месяца);</a:t>
            </a:r>
          </a:p>
          <a:p>
            <a:pPr algn="just"/>
            <a:endParaRPr lang="ru-RU" sz="1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января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года распространяется действие налоговых вычетов по земельному налогу и налогу на имущество физических лиц на многодетные семьи до достижения старшим ребенком возраста 18 лет или возраста 23 лет при условии его обучения в организации, осуществляющей образовательную деятельность, по очной форме обучения;</a:t>
            </a:r>
          </a:p>
          <a:p>
            <a:pPr algn="just"/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января 2026 года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устанавливается на федеральном уровне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льгота по земельному налогу для участников специальной военной операции и членов их семей;</a:t>
            </a:r>
          </a:p>
          <a:p>
            <a:pPr algn="just"/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января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прекращается применение патентной системы налогообложения в отношении оказания автотранспортных услуг по перевозке грузов автомобильным транспортом в отношении розничной торговли, осуществляемой через объекты стационарной торговой сети, имеющие торговые залы и переход в связи с этим части налогоплательщиков на иные системы налогообложения (упрощенную систему налогообложения);</a:t>
            </a:r>
          </a:p>
          <a:p>
            <a:pPr algn="just"/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января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увеличивается ставка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акцизов на автомобильный бензин класса 5, дизельное топливо и моторные масла на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4,0%;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33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формирования расходной части бюджета Лукояновского муниципального округа в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2027-2028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9088" y="908720"/>
            <a:ext cx="8717407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приоритеты формирования бюджета округа по расходам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политика Лукояновского муниципального округа в части расходов на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в первую очередь будет ориентирована на безусловное достижение приоритетов и целей, определенных в Указе Президента Российской Федерации от 7 мая 2024 г. N 309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национальных целях развития Российской Федерации на период до 2030 года и на перспективу до 2036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endParaRPr lang="ru-RU" alt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Сохраняются следующие приоритеты бюджетных расходов: </a:t>
            </a:r>
            <a:endParaRPr lang="ru-RU" sz="1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сохранения параметров по уровню заработной платы отдельных категорий работников социальной сферы, установленных Указами Президента РФ от 7 мая 2012 года № 597 «О мероприятиях по реализации государственной политики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бесперебойного функционирования объектов жизнеобеспечения, транспортной,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логистической,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социальной инфраструктуры, объектов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здравоохранения, социального обеспечения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округа;</a:t>
            </a:r>
          </a:p>
          <a:p>
            <a:pPr marL="285750" indent="-285750" algn="just">
              <a:buFontTx/>
              <a:buChar char="-"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программ, направленных на содействие устойчивому развитию экономики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округа, поддержку приоритетных отраслей экономики и малого бизнеса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приведение в нормативное состояние муниципальных автомобильных дорог местного значения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развитию коммунальной, инженерной и социальной инфраструктуры, в том числе в рамках комплексного развития сельских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территорий.</a:t>
            </a:r>
          </a:p>
          <a:p>
            <a:pPr algn="just"/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1600200" y="381000"/>
            <a:ext cx="60198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«Бюджет для граждан»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 bwMode="auto">
          <a:xfrm>
            <a:off x="571500" y="723900"/>
            <a:ext cx="8176964" cy="299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None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«Бюджет для граждан» -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это информационный сборник, который познакомит население округа с основными положениями главного финансового документа округа - бюджета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Лукояновского муниципального округа на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2027-2028 годов.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направленных на финансирование социально-значимых мероприятий в сфере образования, социальной политики, культуры, сельского хозяйства и в других сферах.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Бюджет для граждан нацелен на широкий круг пользователей – всех граждан округа, интересы которых в той или иной мере затронуты бюджетом округа.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33056"/>
            <a:ext cx="817696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69" y="-28352"/>
            <a:ext cx="9287056" cy="68863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116632"/>
            <a:ext cx="397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распределяются расходы бюджета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7759" y="548680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</a:t>
            </a:r>
            <a:endParaRPr lang="ru-RU" sz="1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7625" y="1947274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по:</a:t>
            </a:r>
          </a:p>
        </p:txBody>
      </p:sp>
      <p:sp>
        <p:nvSpPr>
          <p:cNvPr id="6" name="Овал 5"/>
          <p:cNvSpPr/>
          <p:nvPr/>
        </p:nvSpPr>
        <p:spPr>
          <a:xfrm>
            <a:off x="2992757" y="1651487"/>
            <a:ext cx="2863180" cy="1152127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1520" y="3212976"/>
            <a:ext cx="2664296" cy="1740024"/>
          </a:xfrm>
          <a:prstGeom prst="ellipse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бюджетной классификации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3059832" y="3212976"/>
            <a:ext cx="2731368" cy="1872208"/>
          </a:xfrm>
          <a:prstGeom prst="ellipse">
            <a:avLst/>
          </a:prstGeom>
          <a:noFill/>
          <a:ln w="952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распорядителям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3552735"/>
            <a:ext cx="2906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программам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(непрограммные расходы)</a:t>
            </a:r>
          </a:p>
        </p:txBody>
      </p:sp>
      <p:sp>
        <p:nvSpPr>
          <p:cNvPr id="10" name="Овал 9"/>
          <p:cNvSpPr/>
          <p:nvPr/>
        </p:nvSpPr>
        <p:spPr>
          <a:xfrm>
            <a:off x="5940152" y="3140968"/>
            <a:ext cx="3096344" cy="187220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1520" y="3212976"/>
            <a:ext cx="2664296" cy="17400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59832" y="3212976"/>
            <a:ext cx="2731368" cy="18722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1683" y="5696381"/>
            <a:ext cx="813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принцип формирования бюджета направлен на повышение эффективности расходования бюджетных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6599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0" y="1326"/>
            <a:ext cx="9206651" cy="68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166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распределены расходы округа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2025-2028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 по основным направлениям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614332"/>
              </p:ext>
            </p:extLst>
          </p:nvPr>
        </p:nvGraphicFramePr>
        <p:xfrm>
          <a:off x="4382115" y="620688"/>
          <a:ext cx="48245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698412"/>
              </p:ext>
            </p:extLst>
          </p:nvPr>
        </p:nvGraphicFramePr>
        <p:xfrm>
          <a:off x="31325" y="3645024"/>
          <a:ext cx="4572000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591346"/>
              </p:ext>
            </p:extLst>
          </p:nvPr>
        </p:nvGraphicFramePr>
        <p:xfrm>
          <a:off x="4427984" y="3645024"/>
          <a:ext cx="4572000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44880"/>
              </p:ext>
            </p:extLst>
          </p:nvPr>
        </p:nvGraphicFramePr>
        <p:xfrm>
          <a:off x="31325" y="620688"/>
          <a:ext cx="4572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380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0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включают в себя отрасли социальной сферы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17424"/>
              </p:ext>
            </p:extLst>
          </p:nvPr>
        </p:nvGraphicFramePr>
        <p:xfrm>
          <a:off x="107504" y="692696"/>
          <a:ext cx="4103948" cy="239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745894"/>
              </p:ext>
            </p:extLst>
          </p:nvPr>
        </p:nvGraphicFramePr>
        <p:xfrm>
          <a:off x="4713805" y="4046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06315"/>
              </p:ext>
            </p:extLst>
          </p:nvPr>
        </p:nvGraphicFramePr>
        <p:xfrm>
          <a:off x="107504" y="3933056"/>
          <a:ext cx="4032448" cy="26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398957"/>
              </p:ext>
            </p:extLst>
          </p:nvPr>
        </p:nvGraphicFramePr>
        <p:xfrm>
          <a:off x="4782953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429890"/>
              </p:ext>
            </p:extLst>
          </p:nvPr>
        </p:nvGraphicFramePr>
        <p:xfrm>
          <a:off x="2915816" y="2636912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28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классификации,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782598"/>
              </p:ext>
            </p:extLst>
          </p:nvPr>
        </p:nvGraphicFramePr>
        <p:xfrm>
          <a:off x="44623" y="692696"/>
          <a:ext cx="9091265" cy="6173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530"/>
                <a:gridCol w="2859349"/>
                <a:gridCol w="953116"/>
                <a:gridCol w="1099750"/>
                <a:gridCol w="879800"/>
                <a:gridCol w="733166"/>
                <a:gridCol w="733166"/>
                <a:gridCol w="898388"/>
              </a:tblGrid>
              <a:tr h="43204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2024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уточненный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2026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2025 году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2027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2028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4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68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1 255 785,7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1 495 499,4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1 352 016,2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1 477 649,3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1 253 726,1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162 042,1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166 180,6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160 463,0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155 949,8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159 913,8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0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4 700,4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3 660,8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3 029,8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3 029,8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3 029,8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2 977,0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3 087,6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3 341,9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3 332,7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3 341,9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72 558,3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80 230,8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79 658,7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78 708,7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78 997,3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6,7 раз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18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19 769,0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22 057,1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22 373,9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22 175,0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22 367,8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4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1,6 раз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26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61 978,0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56 525,2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50 990,2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47 695,8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50 668,4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1 581,9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2 053,6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2 063,1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1 292,0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1 632,2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1 581,9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2 053,6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2 063,1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1 632,2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3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43 365,0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53 645,8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59 791,7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58 675,8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59 254,8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1" marR="5281" marT="5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5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бюджетной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классификации,тыс.рублей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70651"/>
              </p:ext>
            </p:extLst>
          </p:nvPr>
        </p:nvGraphicFramePr>
        <p:xfrm>
          <a:off x="107504" y="908720"/>
          <a:ext cx="8928992" cy="5832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163"/>
                <a:gridCol w="2678695"/>
                <a:gridCol w="975319"/>
                <a:gridCol w="879163"/>
                <a:gridCol w="879163"/>
                <a:gridCol w="879163"/>
                <a:gridCol w="879163"/>
                <a:gridCol w="879163"/>
              </a:tblGrid>
              <a:tr h="413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43 365,0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53 645,8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59 791,7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58 675,8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59 254,8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23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99 746,0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97 966,1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63 255,6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84 485,0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87 649,5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2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Общеэкономические вопросы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55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37 185,4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23 759,7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8 542,5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8 542,5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8 557,8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1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18 242,3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8 472,7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14 050,0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1,7 раз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14 050,0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14 050,0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5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39 810,6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59 484,4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32 650,1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43 589,4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45 326,7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1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2 612,4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3 105,8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5 313,0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1,7 раз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903,1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17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1 776,3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3 143,5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43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 - коммунальное хозяйство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166 566,3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356 414,5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270 954,0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373 644,0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124 191,0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1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40 764,6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19 272,3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3 624,5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2 233,2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1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42 238,3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51 308,8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91 072,7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1,8 раз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299 678,8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15 103,1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1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57 563,0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101 487,8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59 343,5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32 754,4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69 518,2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3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 вопросы в области жилищно-коммунального хозяйства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26 000,4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184 345,6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119 289,8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37 586,3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37 336,5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1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588 959,5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624 851,2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588 113,1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595 561,8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615 553,8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1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139 083,6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148 199,0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137 892,8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140 539,6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146 345,1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1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358 281,5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392 214,2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379 700,6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383 867,3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396 622,8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5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27 996,7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36 886,0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35 653,9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35 498,6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35 679,5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17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5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63 496,7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47 452,0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34 815,8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35 606,3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36 856,4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1" marR="8011" marT="80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0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1663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бюджетной классификации,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80375"/>
              </p:ext>
            </p:extLst>
          </p:nvPr>
        </p:nvGraphicFramePr>
        <p:xfrm>
          <a:off x="107507" y="836712"/>
          <a:ext cx="8928988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162"/>
                <a:gridCol w="2678697"/>
                <a:gridCol w="975319"/>
                <a:gridCol w="879162"/>
                <a:gridCol w="879162"/>
                <a:gridCol w="879162"/>
                <a:gridCol w="879162"/>
                <a:gridCol w="879162"/>
              </a:tblGrid>
              <a:tr h="237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152 829,1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149 679,8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165 781,4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162 249,0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162 924,4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110 778,9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105 239,2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114 345,7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113 485,9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115 167,5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0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42 050,2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44 440,6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51 435,7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48 763,1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47 756,9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15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29 931,1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29 164,3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28 189,6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32 998,6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29 912,3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8 300,6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11 711,9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12 400,0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5 099,8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21 540,5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16 649,5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17 489,6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17 498,8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17 506,5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7 367,8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11 825,7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9 806,7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9 196,7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9 097,7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7 367,8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11 825,7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9 806,7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9 196,7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9 097,7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3 391,2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3 714,3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3 596,6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Периодическая печать и издательства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3 391,2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3 714,3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3 596,6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0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9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1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60" y="40"/>
            <a:ext cx="9212087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1663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и непрограммные расходы бюджета округа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9807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расходы,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1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352 016,6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1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498 025,2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1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297 211,0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87316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1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320 662,6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1 467 895,2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1 264 788,9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487316"/>
            <a:ext cx="3798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расходы,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31 354,0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30 130,0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32 422,1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9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1663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и непрограммные расходы бюджета округа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«Муниципальная программа»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система мероприятий взаимосвязанных по задачам, срокам осуществления и ресурсам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7577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Программные расходы – распределены исходя из необходимости достижения запланированных индикаторов и конечных результатов по муниципальным программам.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Непрограммные расходы – расходы,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невошедшие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мероприятия муниципальных программ.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45245"/>
              </p:ext>
            </p:extLst>
          </p:nvPr>
        </p:nvGraphicFramePr>
        <p:xfrm>
          <a:off x="611560" y="1700808"/>
          <a:ext cx="38884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566811"/>
              </p:ext>
            </p:extLst>
          </p:nvPr>
        </p:nvGraphicFramePr>
        <p:xfrm>
          <a:off x="4860032" y="1700808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18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Лукояновского муниципального округа на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426802"/>
              </p:ext>
            </p:extLst>
          </p:nvPr>
        </p:nvGraphicFramePr>
        <p:xfrm>
          <a:off x="979573" y="980728"/>
          <a:ext cx="7245995" cy="533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6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Лукояновского муниципального округа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2027-2028 годов,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81930"/>
              </p:ext>
            </p:extLst>
          </p:nvPr>
        </p:nvGraphicFramePr>
        <p:xfrm>
          <a:off x="32237" y="1052736"/>
          <a:ext cx="9123473" cy="5642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835"/>
                <a:gridCol w="1368152"/>
                <a:gridCol w="1296144"/>
                <a:gridCol w="1271342"/>
              </a:tblGrid>
              <a:tr h="247683"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1 352 016,6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1 477 649,3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1 253 726,1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0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1 320 662,6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1 447 519,3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1 221 304,0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образования Лукояновского муниципального округа Нижегородской области"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563 126,6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570 949,5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591 065,6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Лукояновского муниципального округа Нижегородской области"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137 709,5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136 730,9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138 531,3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сельского хозяйства Лукояновского муниципального округа Нижегородской области"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8 060,00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8 060,00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8 060,00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Лукояновского муниципального округа Нижегородской области"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41 044,8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38 514,1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41 371,9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8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 имуществом Лукояновского муниципального округа Нижегородской области"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7 263,9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предпринимательства и торговли в </a:t>
                      </a:r>
                      <a:r>
                        <a:rPr lang="ru-RU" sz="1200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Лукояновском</a:t>
                      </a:r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Нижегородской области"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"Комфортная и безопасная среда для жизни в </a:t>
                      </a:r>
                      <a:r>
                        <a:rPr lang="ru-RU" sz="1200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Лукояновском</a:t>
                      </a:r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округе Нижегородской области"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158 112,8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159 803,9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157 285,4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Лукояновского муниципального округа Нижегородской области"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9 806,7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9 196,7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9 097,7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"Информационное общество Лукояновского муниципального округа Нижегородской области"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8 909,6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4 499,7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4 811,6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 Территориальное развитие Лукояновского муниципального округа Нижегородской области"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325 133,9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452 364,8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203 008,7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безопасности жизнедеятельности населения Лукояновского муниципального округа Нижегородской области"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59 351,70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58 435,80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59 064,80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расходы: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31 354,0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32 422,1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17" marR="4517" marT="45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" y="-120474"/>
            <a:ext cx="9235729" cy="691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влияния граждан на процесс составления и исполнения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800100" y="1203586"/>
            <a:ext cx="2763788" cy="9144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Непосредственное участие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2035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18"/>
          <p:cNvSpPr>
            <a:spLocks noChangeArrowheads="1"/>
          </p:cNvSpPr>
          <p:nvPr/>
        </p:nvSpPr>
        <p:spPr bwMode="auto">
          <a:xfrm>
            <a:off x="4572000" y="1219200"/>
            <a:ext cx="3962400" cy="914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Обращение в органы местного самоуправления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</p:txBody>
      </p:sp>
      <p:sp>
        <p:nvSpPr>
          <p:cNvPr id="9" name="Скругленный прямоугольник 35"/>
          <p:cNvSpPr>
            <a:spLocks noChangeArrowheads="1"/>
          </p:cNvSpPr>
          <p:nvPr/>
        </p:nvSpPr>
        <p:spPr bwMode="auto">
          <a:xfrm>
            <a:off x="152400" y="3505200"/>
            <a:ext cx="1905000" cy="1752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Публичные слушания по проекту бюджета и отчету о его исполнении</a:t>
            </a:r>
          </a:p>
        </p:txBody>
      </p:sp>
      <p:sp>
        <p:nvSpPr>
          <p:cNvPr id="10" name="Скругленный прямоугольник 36"/>
          <p:cNvSpPr>
            <a:spLocks noChangeArrowheads="1"/>
          </p:cNvSpPr>
          <p:nvPr/>
        </p:nvSpPr>
        <p:spPr bwMode="auto">
          <a:xfrm>
            <a:off x="2335313" y="3505200"/>
            <a:ext cx="2057400" cy="1295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Публичные обсуждения муниципальных программ</a:t>
            </a:r>
          </a:p>
        </p:txBody>
      </p:sp>
      <p:sp>
        <p:nvSpPr>
          <p:cNvPr id="12" name="Скругленный прямоугольник 37"/>
          <p:cNvSpPr>
            <a:spLocks noChangeArrowheads="1"/>
          </p:cNvSpPr>
          <p:nvPr/>
        </p:nvSpPr>
        <p:spPr bwMode="auto">
          <a:xfrm>
            <a:off x="4625752" y="3505200"/>
            <a:ext cx="2016224" cy="114793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Опросы, форумы</a:t>
            </a:r>
          </a:p>
        </p:txBody>
      </p:sp>
      <p:sp>
        <p:nvSpPr>
          <p:cNvPr id="14" name="Скругленный прямоугольник 39"/>
          <p:cNvSpPr>
            <a:spLocks noChangeArrowheads="1"/>
          </p:cNvSpPr>
          <p:nvPr/>
        </p:nvSpPr>
        <p:spPr bwMode="auto">
          <a:xfrm>
            <a:off x="6858000" y="3505200"/>
            <a:ext cx="2106613" cy="1066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Интерактивный бюджет для граждан</a:t>
            </a:r>
          </a:p>
        </p:txBody>
      </p:sp>
      <p:cxnSp>
        <p:nvCxnSpPr>
          <p:cNvPr id="15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1104900" y="2744788"/>
            <a:ext cx="670746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 стрелкой 19"/>
          <p:cNvCxnSpPr>
            <a:stCxn id="5" idx="2"/>
          </p:cNvCxnSpPr>
          <p:nvPr/>
        </p:nvCxnSpPr>
        <p:spPr>
          <a:xfrm>
            <a:off x="2181994" y="2117986"/>
            <a:ext cx="0" cy="626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53200" y="2133600"/>
            <a:ext cx="0" cy="611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104900" y="2744788"/>
            <a:ext cx="0" cy="760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364013" y="2744788"/>
            <a:ext cx="0" cy="760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2" idx="0"/>
          </p:cNvCxnSpPr>
          <p:nvPr/>
        </p:nvCxnSpPr>
        <p:spPr>
          <a:xfrm>
            <a:off x="5633864" y="2744788"/>
            <a:ext cx="0" cy="760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812360" y="2744788"/>
            <a:ext cx="0" cy="760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4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9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1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 расходы бюджета Лукояновского муниципального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689296"/>
              </p:ext>
            </p:extLst>
          </p:nvPr>
        </p:nvGraphicFramePr>
        <p:xfrm>
          <a:off x="395536" y="566736"/>
          <a:ext cx="8640960" cy="617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15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9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66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Условно утверждаемые расходы, тыс. руб.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 3 статьи 184.1 БК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89844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объем условно утверждаемых (утвержденных) расходов в случае утверждения бюджета на очередной финансовый год и плановый период на первый год планового периода в объеме не менее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2,5%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объема расходов бюджета 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назначение), на второй год планового периода в объеме не менее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5%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объема расходов бюджета 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15525"/>
              </p:ext>
            </p:extLst>
          </p:nvPr>
        </p:nvGraphicFramePr>
        <p:xfrm>
          <a:off x="1331640" y="3717032"/>
          <a:ext cx="6096000" cy="792172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048000"/>
                <a:gridCol w="3048000"/>
              </a:tblGrid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43" marB="4564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43" marB="45643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20 375,9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43" marB="45643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43 484,9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43" marB="45643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13" descr="http://budget.gov.ru/epbs/cs/news/30019143/417671_siz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4869160"/>
            <a:ext cx="2752725" cy="1676400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11005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2"/>
            <a:ext cx="9374812" cy="687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"Развитие образования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области"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бюджете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запланирована сумма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563 126,6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руб.,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570 949,5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 год – 591 065,6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764" y="1316961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программы: Формирование стабильного функционирования и развития системы общего и дополнительного образования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764" y="1997960"/>
            <a:ext cx="22499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1.</a:t>
            </a:r>
          </a:p>
          <a:p>
            <a:pPr algn="ctr">
              <a:defRPr/>
            </a:pPr>
            <a:r>
              <a:rPr lang="ru-RU" sz="1400" i="1" dirty="0"/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«Подпрограмма "Развитие общего и дополнительного образования и воспитания детей и молодежи»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2026- 547 181,4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2027- 540 920,6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– 560 468,2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988840"/>
            <a:ext cx="2141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2. 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«Обеспечение реализации мероприятий по методической поддержке педагогов и интеллектуального развития  учащихся»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2026-7 475,4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2027-7 382,2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2028-7 472,9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1999933"/>
            <a:ext cx="1944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 3. «Молодая семья»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2026 -582,4 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2027- 591,6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2028-599,3 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1999933"/>
            <a:ext cx="2160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5. «Укрепление материально-технической базы образовательных учреждений»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2026-1 931,6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2027-16 117,8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2028 -16 569,4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6958" y="4399426"/>
            <a:ext cx="2016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8. «Обеспечение реализации муниципальной программы»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2026- 5 955,8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2027- 5 937,3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2028- 5 955,8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554" name="Picture 2" descr="http://lukgazeta.ru/wp-content/uploads/2023/11/32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97" y="4073824"/>
            <a:ext cx="4500500" cy="276272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973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0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66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"Развитие образования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области"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задание на оказание муниципальных услуг в сфере образования будут исполнять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образовательных учреждений, в том числе: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общеобразовательных учреждений, число обучающихся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составит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1 858 человек;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дошкольных учреждений, число обучающихся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составит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563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внешкольное учреждение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дополнительного образования, число обучающихся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составит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972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lukgazeta.ru/wp-content/uploads/2023/08/1256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5832648" cy="3204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23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92786"/>
              </p:ext>
            </p:extLst>
          </p:nvPr>
        </p:nvGraphicFramePr>
        <p:xfrm>
          <a:off x="222249" y="980728"/>
          <a:ext cx="8382199" cy="5306670"/>
        </p:xfrm>
        <a:graphic>
          <a:graphicData uri="http://schemas.openxmlformats.org/drawingml/2006/table">
            <a:tbl>
              <a:tblPr/>
              <a:tblGrid>
                <a:gridCol w="5861201"/>
                <a:gridCol w="468898"/>
                <a:gridCol w="539932"/>
                <a:gridCol w="504056"/>
                <a:gridCol w="504056"/>
                <a:gridCol w="504056"/>
              </a:tblGrid>
              <a:tr h="420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(индикатора)  цели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1 - 6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5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муниципальных образовательных организациях,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3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Доля педагогов, внедряющих инновационные программы дошкольного и общего образования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Удельный вес численности обучающихся по программам общего образования, участвующих в олимпиадах и конкурсах различного уровня, в общей численности обучающихся по программам общего образования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семей, обеспеченных социальными выплатами на улучшение жилищных условий (от общего количества молодых семей, подавших заявки на получение государственной помощи в текущем году)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 детей в возрасте 5-18 лет дополнительными образовательными программами (удельный вес численности детей, получающих услуги дополнительного образования, в общей численности детей в возрасте 5-18 лет)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82,0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85,0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Calibri"/>
                        </a:rPr>
                        <a:t>85,0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Охват организованными формами отдыха и оздоровления детей школьного возраста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4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Доля аттестованных руководящих и педагогических работников в общей численности руководящих и педагогических работников, подлежащих аттестации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6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отремонтированных объектов из общего количества объектов, требующих проведения капитального ремонта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38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12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4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обучающихся, принявших участие в районных мероприятиях патриотической направленности, в общем количестве обучающихся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7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14983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области»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запланирована в бюджете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137 709,5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136 730,9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138 531,3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08327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программы: Создание условий и возможностей для повышения роли культуры в воспитании и просвещении населения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округа в ее лучших традициях и достижениях…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368" y="2187363"/>
            <a:ext cx="2664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Подпрограмма 2. «Предоставление дополнительного образования в сфере культуры и искусства» 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19 091,9 тыс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18 980,3 тыс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19 091,9 тыс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664" y="2187363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Подпрограмма 3. «Наследие» - 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114 345,7 тыс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2027 г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113 485,9 тыс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115 167,5 тыс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8462" y="2102580"/>
            <a:ext cx="26191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Подпрограмма 7. «Обеспечение реализации муниципальной программы» 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г. – 4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271,9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г. – 4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264,7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г. – 4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271,9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sz="1600" i="1" dirty="0"/>
          </a:p>
        </p:txBody>
      </p:sp>
      <p:pic>
        <p:nvPicPr>
          <p:cNvPr id="25602" name="Picture 2" descr="http://lukgazeta.ru/wp-content/uploads/2023/06/164897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64683"/>
            <a:ext cx="4896544" cy="2329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37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778955"/>
              </p:ext>
            </p:extLst>
          </p:nvPr>
        </p:nvGraphicFramePr>
        <p:xfrm>
          <a:off x="467544" y="980728"/>
          <a:ext cx="8208912" cy="3225764"/>
        </p:xfrm>
        <a:graphic>
          <a:graphicData uri="http://schemas.openxmlformats.org/drawingml/2006/table">
            <a:tbl>
              <a:tblPr/>
              <a:tblGrid>
                <a:gridCol w="4616435"/>
                <a:gridCol w="667221"/>
                <a:gridCol w="791353"/>
                <a:gridCol w="779231"/>
                <a:gridCol w="726489"/>
                <a:gridCol w="628183"/>
              </a:tblGrid>
              <a:tr h="558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(индикатора)  цели Программы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800" marR="378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Соотношение средней заработной платы работников учреждений культуры, повышение оплаты труда которых предусмотрено Указом Президента РФ от 7 мая 2012 года №597 "О мероприятиях по реализации государственной социальной политики", к средней заработной плате по Нижегородской области, %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Число высококвалифицированных работников в сфере культуры, % от числа квалифицированных работников 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69,3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69,3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69,3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Доля муниципальных учреждений культуры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Лукояновского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округа, имеющих свой информационный портал от общего числа учреждений культуры 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Уровень удовлетворенности граждан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Лукояновского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качеством предоставления муниципальных услуг 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8100" marR="381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2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856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eaLnBrk="0" hangingPunct="0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муниципального округа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Нижегородской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762963"/>
            <a:ext cx="878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запланирована в бюджете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8 060, 0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руб.,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8 060,0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руб.,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8 060,0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1409294"/>
            <a:ext cx="8784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создание условий для повышения конкурентоспособности сельскохозяйственной продукции и обеспечения населения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и области высококачественными продуктами питания.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492896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Подпрограмма 3.</a:t>
            </a:r>
          </a:p>
          <a:p>
            <a:pPr algn="ctr"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программы»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8 060,0 тыс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8 060,0 тыс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8 060,0 тыс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61089"/>
              </p:ext>
            </p:extLst>
          </p:nvPr>
        </p:nvGraphicFramePr>
        <p:xfrm>
          <a:off x="179511" y="4293096"/>
          <a:ext cx="6297614" cy="2008189"/>
        </p:xfrm>
        <a:graphic>
          <a:graphicData uri="http://schemas.openxmlformats.org/drawingml/2006/table">
            <a:tbl>
              <a:tblPr/>
              <a:tblGrid>
                <a:gridCol w="3034995"/>
                <a:gridCol w="463681"/>
                <a:gridCol w="699735"/>
                <a:gridCol w="699735"/>
                <a:gridCol w="699734"/>
                <a:gridCol w="699734"/>
              </a:tblGrid>
              <a:tr h="385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/  непосредственного результата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физического объема инвестиций в основной капитал сельского хозяйства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8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прибыльных сельскохозяйственных организаций.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5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Среднемесячная заработная плата работников сельского хозяйства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53 000,0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53 000,0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53 000,0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53 000,0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Производств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708920"/>
            <a:ext cx="2483768" cy="2176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16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98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44624"/>
            <a:ext cx="91085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муниципальными финансами 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области»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бюджете 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41 044,8 тыс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руб., 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38 514,1 тыс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руб.,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2028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–41 371,9 тыс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258" y="1004741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обеспечение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устойчивости бюджета Лукояновского муниципального округа, повышение эффективности и качества управления муниципальными финансами Лукояновского муниципального округа  Нижегородской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8432" y="1844824"/>
            <a:ext cx="23042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1 . </a:t>
            </a:r>
          </a:p>
          <a:p>
            <a:pPr algn="ctr"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«Организация и совершенствование бюджетного процесса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20 563,5 тыс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г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18 228,5 тыс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2028 г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20 890,6 тыс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6076" y="1844824"/>
            <a:ext cx="280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2. 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«Повышение эффективности бюджетных расходов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- 200,0 тыс. руб.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200,0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200,0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844824"/>
            <a:ext cx="22322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4.</a:t>
            </a:r>
          </a:p>
          <a:p>
            <a:pPr algn="ctr"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 »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20 281,3 </a:t>
            </a:r>
            <a:r>
              <a:rPr lang="ru-RU" sz="1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20 085,6 </a:t>
            </a:r>
            <a:r>
              <a:rPr lang="ru-RU" sz="1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20 281,3 </a:t>
            </a:r>
            <a:r>
              <a:rPr lang="ru-RU" sz="1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083534"/>
              </p:ext>
            </p:extLst>
          </p:nvPr>
        </p:nvGraphicFramePr>
        <p:xfrm>
          <a:off x="3203848" y="3789040"/>
          <a:ext cx="5714999" cy="2680289"/>
        </p:xfrm>
        <a:graphic>
          <a:graphicData uri="http://schemas.openxmlformats.org/drawingml/2006/table">
            <a:tbl>
              <a:tblPr/>
              <a:tblGrid>
                <a:gridCol w="2448272"/>
                <a:gridCol w="633799"/>
                <a:gridCol w="658232"/>
                <a:gridCol w="658232"/>
                <a:gridCol w="658232"/>
                <a:gridCol w="658232"/>
              </a:tblGrid>
              <a:tr h="38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/  непосредственного результата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муниципального округа на душу населения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бюджета муниципального округа, формируемых в рамках муниципальных программ, в общем объеме расходов бюджета муниципального 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Прирост налоговых и неналоговых поступлений бюджета муниципального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1,0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1,0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1,0</a:t>
                      </a: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1,0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49080"/>
            <a:ext cx="2463825" cy="2212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389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муниципальным имуществом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области»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бюджете 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7 307,0 тыс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7 263,9 тыс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7 307,0 тыс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- повышение эффективности управления муниципальным имуществом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 на основе современных принципов и методов управления собственностью, качественное развитие процесса оптимизации состава собственности и увеличение доли имущественных и земельных ресурсов в неналоговых доходах местного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465" y="1844824"/>
            <a:ext cx="2664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1. «Управление  муниципальным имуществом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 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1 641,9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1 626,7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1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641,9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896" y="3659157"/>
            <a:ext cx="24438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2. «Обеспечение реализации муниципальной программы» 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5 665,1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г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5 637,2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5 665,1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5975"/>
              </p:ext>
            </p:extLst>
          </p:nvPr>
        </p:nvGraphicFramePr>
        <p:xfrm>
          <a:off x="3131840" y="2204863"/>
          <a:ext cx="5688013" cy="32240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3950"/>
                <a:gridCol w="480677"/>
                <a:gridCol w="640903"/>
                <a:gridCol w="640903"/>
                <a:gridCol w="560790"/>
                <a:gridCol w="560790"/>
              </a:tblGrid>
              <a:tr h="717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результата</a:t>
                      </a: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2028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7214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объектов,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включенных в план приватизации муниципального имущества, в отношении которых объявлены торги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39370" marT="39363" marB="64758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39370" marT="39363" marB="64758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39370" marT="39363" marB="64758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770" marR="39370" marT="39363" marB="64758">
                    <a:noFill/>
                  </a:tcPr>
                </a:tc>
              </a:tr>
              <a:tr h="111586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площади невостребованных земельных долей, в отношении которых проведены работы по признанию права муниципальной собственности, от общей площади невостребованных земельных долей.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70" marR="39370" marT="39363" marB="64758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70" marR="39370" marT="39363" marB="64758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70" marR="39370" marT="39363" marB="64758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70" marR="39370" marT="39363" marB="64758">
                    <a:noFill/>
                  </a:tcPr>
                </a:tc>
              </a:tr>
              <a:tr h="71871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 недвижимости 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т.ч. земельных участков) в отношении которых проведены кадастровые и оценочные работы.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70" marR="39370" marT="39363" marB="64758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70" marR="39370" marT="39363" marB="64758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70" marR="39370" marT="39363" marB="64758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70" marR="39370" marT="39363" marB="64758">
                    <a:noFill/>
                  </a:tcPr>
                </a:tc>
              </a:tr>
            </a:tbl>
          </a:graphicData>
        </a:graphic>
      </p:graphicFrame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9" y="5259595"/>
            <a:ext cx="2520280" cy="1481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074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260648"/>
            <a:ext cx="233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</a:p>
        </p:txBody>
      </p:sp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3581400" y="762000"/>
            <a:ext cx="5029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округа на очередной финансовый год.</a:t>
            </a:r>
          </a:p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Результат публичных слушаний – заключение, в котором отражаются выраженные позиции жителей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муниципального округа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  <a:endParaRPr lang="ru-RU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3657600" cy="33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0564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предпринимательства и торговли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 Нижегородской области»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2 100,0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00,0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1 700,0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47629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 - создание и обеспечение благоприятных условий для развития и повышения конкурентоспособности  малого и среднего предпринимательства, включая торговлю, для эффективной защиты прав потребителей и снижения социальной напряженности на потребительском рынке товаров и услуг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098" y="1921776"/>
            <a:ext cx="34978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1.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«Развитие предпринимательства в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муниципальном округе Нижегородской области»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2 100,0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1 700,0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г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1 700,0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43012"/>
              </p:ext>
            </p:extLst>
          </p:nvPr>
        </p:nvGraphicFramePr>
        <p:xfrm>
          <a:off x="3795484" y="2093093"/>
          <a:ext cx="5181601" cy="3535910"/>
        </p:xfrm>
        <a:graphic>
          <a:graphicData uri="http://schemas.openxmlformats.org/drawingml/2006/table">
            <a:tbl>
              <a:tblPr/>
              <a:tblGrid>
                <a:gridCol w="2107322"/>
                <a:gridCol w="653968"/>
                <a:gridCol w="630969"/>
                <a:gridCol w="565642"/>
                <a:gridCol w="611850"/>
                <a:gridCol w="611850"/>
              </a:tblGrid>
              <a:tr h="540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индикатора/непосредственного результата</a:t>
                      </a:r>
                    </a:p>
                  </a:txBody>
                  <a:tcPr marL="56941" marR="34611" marT="34612" marB="56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56941" marR="34611" marT="34612" marB="56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 год</a:t>
                      </a:r>
                    </a:p>
                  </a:txBody>
                  <a:tcPr marL="56941" marR="34611" marT="34612" marB="56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56941" marR="34611" marT="34612" marB="56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56941" marR="34611" marT="34612" marB="56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56941" marR="34611" marT="34612" marB="56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выполнено работ (оказано услуг) собственными силами малыми предприятиями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41" marR="34611" marT="34612" marB="56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56941" marR="34611" marT="34612" marB="56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1 227,8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субъектов МСП, охваченных услугами организаций инфраструктуры поддержки субъектов МСП, в общем количестве субъектов МСП, зарегистрированных в Лукояновском муниципальном округе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организаций, не относящихся к субъектам малого и среднего предпринимательства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2 538,7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2 538,7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3 851,1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8" y="3861048"/>
            <a:ext cx="3405087" cy="2353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740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«Комфортная и безопасная среда для жизни в 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округе Нижегородской области» 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158 112,8 тыс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159 803,9 тыс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157 285,4 тыс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45024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 - повышение качества жизни населения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778" y="1303063"/>
            <a:ext cx="3035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1.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«Развитие социальной и инженерной инфраструктуры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2 157,8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737,4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г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4 505,8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303063"/>
            <a:ext cx="2664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2.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«Улучшение жилищных условий граждан в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Лукояновском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муниципальном округе Нижегородской области»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14 692,8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22 162,9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15 677,6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1303063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3.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«Транспортное обслуживание населения и обеспечение безопасности дорожного движения»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14 110,0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14 110,0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14 110,0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6173" y="3394293"/>
            <a:ext cx="25202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4.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программы»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127 152,2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122 793,6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122 992,0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400138"/>
              </p:ext>
            </p:extLst>
          </p:nvPr>
        </p:nvGraphicFramePr>
        <p:xfrm>
          <a:off x="3347864" y="3562555"/>
          <a:ext cx="5257800" cy="2864352"/>
        </p:xfrm>
        <a:graphic>
          <a:graphicData uri="http://schemas.openxmlformats.org/drawingml/2006/table">
            <a:tbl>
              <a:tblPr/>
              <a:tblGrid>
                <a:gridCol w="2320094"/>
                <a:gridCol w="481804"/>
                <a:gridCol w="640248"/>
                <a:gridCol w="573960"/>
                <a:gridCol w="620847"/>
                <a:gridCol w="620847"/>
              </a:tblGrid>
              <a:tr h="502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индикатора/непосредственного результата</a:t>
                      </a:r>
                    </a:p>
                  </a:txBody>
                  <a:tcPr marL="56941" marR="34611" marT="34606" marB="56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56941" marR="34611" marT="34606" marB="56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6941" marR="34611" marT="34606" marB="56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56941" marR="34611" marT="34606" marB="56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56941" marR="34611" marT="34606" marB="56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56941" marR="34611" marT="34606" marB="56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4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проживающего в населенных пунктах, имеющих регулярное автобусное сообщение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41" marR="34611" marT="34606" marB="56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%.</a:t>
                      </a:r>
                    </a:p>
                  </a:txBody>
                  <a:tcPr marL="56941" marR="34611" marT="34606" marB="569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1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жилых помещений, подлежащих расселению от общей площади ветхого аварийного фонда МКД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2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Лукояновского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88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68126"/>
            <a:ext cx="1872208" cy="1433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562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32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физической культуры и спорта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области» </a:t>
            </a:r>
          </a:p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9 806,7 тыс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9 196,7 тыс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9 097,7 тыс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 - создание условий, обеспечивающих возможность гражданам систематически заниматься физической культурой и спортом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504" y="1575956"/>
            <a:ext cx="35283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1.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«Развитие физической культуры и массового спорта»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9 806,7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9 196,7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г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–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9 097,7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79870"/>
              </p:ext>
            </p:extLst>
          </p:nvPr>
        </p:nvGraphicFramePr>
        <p:xfrm>
          <a:off x="3635896" y="3420368"/>
          <a:ext cx="5181601" cy="3187871"/>
        </p:xfrm>
        <a:graphic>
          <a:graphicData uri="http://schemas.openxmlformats.org/drawingml/2006/table">
            <a:tbl>
              <a:tblPr/>
              <a:tblGrid>
                <a:gridCol w="2293496"/>
                <a:gridCol w="509665"/>
                <a:gridCol w="594610"/>
                <a:gridCol w="594610"/>
                <a:gridCol w="594610"/>
                <a:gridCol w="594610"/>
              </a:tblGrid>
              <a:tr h="563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индикатора/непосредственного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результата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населения, систематически занимающегося физической культурой и спортом в общей численности населения округа в возрасте от 3 до 79 лет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63,0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64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спортивно-массовых и физкультурно-оздоровительных мероприятий, проводимых на территории муниципального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</a:p>
                  </a:txBody>
                  <a:tcPr marL="56941" marR="34611" marT="34597" marB="569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4" descr="http://kultura-lukoyanov.ru/wp-content/uploads/2017/12/yIYJaBn5VN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447321"/>
            <a:ext cx="3196208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96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«Информационное общество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области»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8 909,6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4 499,7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4 811,6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повышение качества жизни жителей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 на основе использования возможностей информационных и телекоммуникационных технологий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16832"/>
            <a:ext cx="28620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1.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«Безопасный город» 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5 313,0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903,1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1 215,0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140968"/>
            <a:ext cx="27900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2.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«Информационная среда» 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–3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596,6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3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596,6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3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596,6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48621"/>
              </p:ext>
            </p:extLst>
          </p:nvPr>
        </p:nvGraphicFramePr>
        <p:xfrm>
          <a:off x="3779912" y="1988840"/>
          <a:ext cx="4621212" cy="35958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64827"/>
                <a:gridCol w="383659"/>
                <a:gridCol w="530303"/>
                <a:gridCol w="530303"/>
                <a:gridCol w="606060"/>
                <a:gridCol w="606060"/>
              </a:tblGrid>
              <a:tr h="578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индикатора/непосредственного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результата</a:t>
                      </a: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2028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3815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услуг, оказываемых в электронном виде от общего количества оказываемых муниципальных услуг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47586" marB="4758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47586" marB="4758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47586" marB="4758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47586" marB="47586" anchor="ctr">
                    <a:noFill/>
                  </a:tcPr>
                </a:tc>
              </a:tr>
              <a:tr h="2179205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сотрудников администрации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Лукояновского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Нижегородской области, использующих в работе единую систему электронного документооборота, от общего количества сотрудников администрации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Лукояновского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Нижегородской области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47586" marB="4758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47586" marB="4758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47586" marB="4758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47586" marB="47586" anchor="ctr">
                    <a:noFill/>
                  </a:tcPr>
                </a:tc>
              </a:tr>
            </a:tbl>
          </a:graphicData>
        </a:graphic>
      </p:graphicFrame>
      <p:pic>
        <p:nvPicPr>
          <p:cNvPr id="1843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1939"/>
            <a:ext cx="2790056" cy="1993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155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«Территориальное развитие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области»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325 133,9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452 364,8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203 008,7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16961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 программы: создание комфортных условий жизнедеятельности на территории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955" y="1844401"/>
            <a:ext cx="28078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1.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«Развитие дорожного хозяйства на территории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 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51 759,5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60 089,9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64 436,1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3555" y="1844401"/>
            <a:ext cx="3312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2.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«Реализация федеральных и региональных проектов на территории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 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166 968,9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294 141,9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9 835,2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53489" y="1772816"/>
            <a:ext cx="2650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3.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«Благоустройство территорий населенных пунктов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области» 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73 339,3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65 614,9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96 582,6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709" y="5257562"/>
            <a:ext cx="25202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5.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программы» 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32 616,2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32 268,1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31 954,8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675181"/>
              </p:ext>
            </p:extLst>
          </p:nvPr>
        </p:nvGraphicFramePr>
        <p:xfrm>
          <a:off x="3131840" y="4005064"/>
          <a:ext cx="4968552" cy="2808313"/>
        </p:xfrm>
        <a:graphic>
          <a:graphicData uri="http://schemas.openxmlformats.org/drawingml/2006/table">
            <a:tbl>
              <a:tblPr/>
              <a:tblGrid>
                <a:gridCol w="2357724"/>
                <a:gridCol w="450588"/>
                <a:gridCol w="504056"/>
                <a:gridCol w="576064"/>
                <a:gridCol w="504056"/>
                <a:gridCol w="576064"/>
              </a:tblGrid>
              <a:tr h="624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индикатора/непосредственного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результата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 на территории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Лукояновского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км.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381,1</a:t>
                      </a:r>
                    </a:p>
                  </a:txBody>
                  <a:tcPr marL="0" marR="0" marT="47542" marB="47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381,1</a:t>
                      </a:r>
                    </a:p>
                  </a:txBody>
                  <a:tcPr marL="0" marR="0" marT="47542" marB="47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381,1</a:t>
                      </a:r>
                    </a:p>
                  </a:txBody>
                  <a:tcPr marL="0" marR="0" marT="47542" marB="47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381,1</a:t>
                      </a:r>
                    </a:p>
                  </a:txBody>
                  <a:tcPr marL="0" marR="0" marT="47542" marB="47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благоустроенных дворовых территорий от общего количества дворовых территорий, подлежащих благоустройству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47542" marB="47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47542" marB="47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47542" marB="47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47542" marB="47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водопроводных сетей  в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Лукояновском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округе </a:t>
                      </a: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км.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marL="0" marR="0" marT="47542" marB="47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marL="0" marR="0" marT="47542" marB="47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marL="0" marR="0" marT="47542" marB="47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marL="0" marR="0" marT="47542" marB="47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0709" y="3811801"/>
            <a:ext cx="2664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«Пожарная безопасность»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сумме 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450,0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250,0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200,0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4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43"/>
            <a:ext cx="9210301" cy="691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безопасности жизнедеятельности населения </a:t>
            </a:r>
          </a:p>
          <a:p>
            <a:pPr algn="ctr"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области»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59 351,7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58 435,8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59 064,8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16961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минимизация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пожаров, происшествий на водных объектах и развитие системы обеспечения безопасности на территории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15055" y="2230681"/>
            <a:ext cx="22139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1.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«Защита населения и территорий от чрезвычайных ситуаций, обеспечение пожарной безопасности и безопасности людей на водных объектах»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240,0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240,0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240,0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07700" y="4682366"/>
            <a:ext cx="2303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4.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«Развитие системы обеспечения безопасности на территории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муниципального округа»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7 692,8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7 385,8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7 692,8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3580" y="4672632"/>
            <a:ext cx="23560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5.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«Пожарная безопасность»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51 408,9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50 800,0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51 122,0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217"/>
              </p:ext>
            </p:extLst>
          </p:nvPr>
        </p:nvGraphicFramePr>
        <p:xfrm>
          <a:off x="4283968" y="1985625"/>
          <a:ext cx="4674966" cy="4850631"/>
        </p:xfrm>
        <a:graphic>
          <a:graphicData uri="http://schemas.openxmlformats.org/drawingml/2006/table">
            <a:tbl>
              <a:tblPr/>
              <a:tblGrid>
                <a:gridCol w="2088232"/>
                <a:gridCol w="350662"/>
                <a:gridCol w="521750"/>
                <a:gridCol w="521750"/>
                <a:gridCol w="596286"/>
                <a:gridCol w="596286"/>
              </a:tblGrid>
              <a:tr h="578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индикатора/непосредственного результата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78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Лукояновского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округа, проинформированного о мерах пожарной безопасности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78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правонарушений, совершенных  в общественных местах от общего количества правонарушений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7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78038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мероприятий, направленных на повышение уровня межведомственного взаимодействия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78038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подготовленных сотрудников ЕДДС администрации Лукояновского муниципального округа в области гражданской обороны и чрезвычайных ситуаций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67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70" y="551734"/>
            <a:ext cx="1008112" cy="765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1927887" y="2292236"/>
            <a:ext cx="24122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«Профилактика терроризма и экстремизма на территории Лукояновского муниципального округа»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10,0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– 10,0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10,0 тыс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33620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16632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    /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./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3033"/>
              </p:ext>
            </p:extLst>
          </p:nvPr>
        </p:nvGraphicFramePr>
        <p:xfrm>
          <a:off x="832722" y="908720"/>
          <a:ext cx="7339678" cy="1331913"/>
        </p:xfrm>
        <a:graphic>
          <a:graphicData uri="http://schemas.openxmlformats.org/drawingml/2006/table">
            <a:tbl>
              <a:tblPr/>
              <a:tblGrid>
                <a:gridCol w="2413000"/>
                <a:gridCol w="1778000"/>
                <a:gridCol w="1600200"/>
                <a:gridCol w="1548478"/>
              </a:tblGrid>
              <a:tr h="8318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775" marR="8775" marT="8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долга на 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01.01.2026 г</a:t>
                      </a:r>
                      <a:r>
                        <a:rPr lang="ru-RU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8775" marR="8775" marT="8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 </a:t>
                      </a:r>
                      <a:r>
                        <a:rPr lang="ru-RU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</a:p>
                  </a:txBody>
                  <a:tcPr marL="8775" marR="8775" marT="8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долга на 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01.01.2027 г</a:t>
                      </a:r>
                      <a:r>
                        <a:rPr lang="ru-RU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8775" marR="8775" marT="8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Бюджетный кредит</a:t>
                      </a:r>
                    </a:p>
                  </a:txBody>
                  <a:tcPr marL="8775" marR="8775" marT="8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5" marR="8775" marT="8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5" marR="8775" marT="8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75" marR="8775" marT="8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13683"/>
              </p:ext>
            </p:extLst>
          </p:nvPr>
        </p:nvGraphicFramePr>
        <p:xfrm>
          <a:off x="3419872" y="2883531"/>
          <a:ext cx="5616624" cy="3009900"/>
        </p:xfrm>
        <a:graphic>
          <a:graphicData uri="http://schemas.openxmlformats.org/drawingml/2006/table">
            <a:tbl>
              <a:tblPr/>
              <a:tblGrid>
                <a:gridCol w="2637089"/>
                <a:gridCol w="1430390"/>
                <a:gridCol w="1549145"/>
              </a:tblGrid>
              <a:tr h="863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п.2 ст.107 БК РФ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Предельный объем муниципального долга, тыс.руб.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01.01.2026 г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., тыс.руб.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6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Предельный объем муниципального долга не должен превышать утвержденный общий годовой объем доходов бюджета муниципального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округа 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учета утвержденного объема безвозмездных поступлений</a:t>
                      </a: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92 572,3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4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3109912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055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40" y="-3232"/>
            <a:ext cx="9282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84771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процессе принятия и исполнения бюджета округа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 случае превышения расходов над доходами возникает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91683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085844"/>
            <a:ext cx="17930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Муниципальные займы, осуществляемые путем выпуска ценных бумаг от имени муниципального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3457" y="3031344"/>
            <a:ext cx="1332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Бюджетные кредиты, полученные от бюджетов других уровней бюджетной системы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8392" y="3182456"/>
            <a:ext cx="1442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Кредиты, полученные от кредитных организаций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3059346"/>
            <a:ext cx="18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Изменение остатков средств на счетах по учету средств местного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1844824"/>
            <a:ext cx="45005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3064407"/>
            <a:ext cx="1793081" cy="21245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63447" y="3008280"/>
            <a:ext cx="1512168" cy="21642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57515" y="2995342"/>
            <a:ext cx="1514385" cy="2219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8" y="2995341"/>
            <a:ext cx="1800200" cy="21935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641039" y="234888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75656" y="2636912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475656" y="2636912"/>
            <a:ext cx="0" cy="448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2" idx="0"/>
          </p:cNvCxnSpPr>
          <p:nvPr/>
        </p:nvCxnSpPr>
        <p:spPr>
          <a:xfrm>
            <a:off x="3719531" y="2636912"/>
            <a:ext cx="0" cy="37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3" idx="0"/>
          </p:cNvCxnSpPr>
          <p:nvPr/>
        </p:nvCxnSpPr>
        <p:spPr>
          <a:xfrm>
            <a:off x="5414707" y="2636912"/>
            <a:ext cx="1" cy="358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236296" y="2636912"/>
            <a:ext cx="0" cy="35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691680" y="5733256"/>
            <a:ext cx="3723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691680" y="537321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414707" y="537321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971600" y="5805264"/>
            <a:ext cx="5328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 есть совокупность долговых обязательств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120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188640"/>
            <a:ext cx="2822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финансовом управлении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2039" y="69269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Страницы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управления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социальных сетях</a:t>
            </a:r>
          </a:p>
        </p:txBody>
      </p:sp>
      <p:pic>
        <p:nvPicPr>
          <p:cNvPr id="5" name="Picture 41" descr="https://avatars.mds.yandex.net/i?id=f81a51e3507086e006410a8f472587c43ba2b6ea-9699789-images-thumbs&amp;ref=rim&amp;n=33&amp;w=200&amp;h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8670"/>
            <a:ext cx="4556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0736" y="1606622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https://vk.com/public221693572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95120"/>
              </p:ext>
            </p:extLst>
          </p:nvPr>
        </p:nvGraphicFramePr>
        <p:xfrm>
          <a:off x="19843" y="3505200"/>
          <a:ext cx="9140826" cy="335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864"/>
                <a:gridCol w="4727962"/>
              </a:tblGrid>
              <a:tr h="3709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Контактная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информация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34" marB="4573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53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администрации,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 финансового управления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34" marB="45734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Маримакова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Ольга Юрьевна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34" marB="45734"/>
                </a:tc>
              </a:tr>
              <a:tr h="5792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34" marB="4573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607800, Нижегородская обл.,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г.Лукоянов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ул.Коммунистическая, 11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34" marB="45734"/>
                </a:tc>
              </a:tr>
              <a:tr h="3353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34" marB="4573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(83196) 4-19-18, (83196) 4-31-88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34" marB="45734"/>
                </a:tc>
              </a:tr>
              <a:tr h="3353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34" marB="4573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sng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luk-finance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@yandex.ru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34" marB="45734"/>
                </a:tc>
              </a:tr>
              <a:tr h="3353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Информационный ресурс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34" marB="45734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https://lukoyanov.nobl.ru/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34" marB="45734"/>
                </a:tc>
              </a:tr>
              <a:tr h="8231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34" marB="45734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8-00 до 17-00</a:t>
                      </a:r>
                      <a:endParaRPr lang="ru-RU" sz="16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12-00 до 13-00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Выходные дни – </a:t>
                      </a:r>
                      <a:r>
                        <a:rPr lang="ru-RU" sz="16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34" marB="45734"/>
                </a:tc>
              </a:tr>
            </a:tbl>
          </a:graphicData>
        </a:graphic>
      </p:graphicFrame>
      <p:pic>
        <p:nvPicPr>
          <p:cNvPr id="10" name="Picture 53" descr="https://sdo.sofadoma.ru/pluginfile.php/6848/course/overviewfiles/ekon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701675"/>
            <a:ext cx="3660775" cy="2803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5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6510" y="188640"/>
            <a:ext cx="139307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929171"/>
              </p:ext>
            </p:extLst>
          </p:nvPr>
        </p:nvGraphicFramePr>
        <p:xfrm>
          <a:off x="56356" y="533393"/>
          <a:ext cx="9067800" cy="6386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362"/>
                <a:gridCol w="8375438"/>
              </a:tblGrid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Стр.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Что такое «Бюджет для граждан»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Возможность влияния граждан на процесс составления и исполнения бюджета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33805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Публичные слушания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6-7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Основные понятия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Из чего</a:t>
                      </a:r>
                      <a:r>
                        <a:rPr lang="ru-RU" sz="1200" baseline="0" dirty="0" smtClean="0"/>
                        <a:t> состоит  бюджетная система </a:t>
                      </a:r>
                      <a:r>
                        <a:rPr lang="ru-RU" sz="1200" baseline="0" dirty="0" err="1" smtClean="0"/>
                        <a:t>Лукояновского</a:t>
                      </a:r>
                      <a:r>
                        <a:rPr lang="ru-RU" sz="1200" baseline="0" dirty="0" smtClean="0"/>
                        <a:t> муниципального округа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 чем основано составление проекта бюджета округа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Как происходит составление бюджета округа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7377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11-12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Каковы основные направления бюджетной и налоговой политики Лукояновского муниципального округа на 2026-2028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Доходы бюджета округа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altLang="ru-RU" sz="1200" dirty="0" smtClean="0"/>
                        <a:t>Налоговые и неналоговые доходы бюджета  </a:t>
                      </a:r>
                      <a:r>
                        <a:rPr lang="ru-RU" altLang="ru-RU" sz="1200" dirty="0" err="1" smtClean="0"/>
                        <a:t>Лукояновского</a:t>
                      </a:r>
                      <a:r>
                        <a:rPr lang="ru-RU" altLang="ru-RU" sz="1200" dirty="0" smtClean="0"/>
                        <a:t> муниципального округа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Какие налоги уплачивают жители </a:t>
                      </a: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Как распределяются расходы бюджета округа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Что такое программный бюджет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Прогноз показателей социально-экономического развития на 2026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19-20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Динамика прогнозных показателей социально-экономического развития на 2026 год и на плановый период 2027 и 2028 годов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Основные характеристики бюджета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200" dirty="0" smtClean="0"/>
                        <a:t>Оценка доходной части бюджета </a:t>
                      </a: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Динамика поступлений доходов бюджета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Структура налоговых и неналоговых доходов бюджета в динамике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  <a:tr h="29539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Как зачисляются налоги на территории </a:t>
                      </a:r>
                      <a:r>
                        <a:rPr lang="ru-RU" sz="1200" dirty="0" err="1" smtClean="0">
                          <a:effectLst/>
                        </a:rPr>
                        <a:t>Лукояновского</a:t>
                      </a:r>
                      <a:r>
                        <a:rPr lang="ru-RU" sz="1200" dirty="0" smtClean="0">
                          <a:effectLst/>
                        </a:rPr>
                        <a:t> муниципального округа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9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" y="-3692"/>
            <a:ext cx="9218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84055" y="228600"/>
            <a:ext cx="2039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76470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7281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95536" y="2363673"/>
            <a:ext cx="8352928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955939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Бездефицитный бюджет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доходы и расходы равны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415435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доходы превышают расходы можно накапливать резервы, погашать имеющиеся долги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22108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расходы превышают доходы необходимы источники покрытия дефицита, можно использовать остатки средств или привлечь средства в долг</a:t>
            </a:r>
          </a:p>
        </p:txBody>
      </p:sp>
      <p:sp>
        <p:nvSpPr>
          <p:cNvPr id="15" name="Скругленный прямоугольник 23"/>
          <p:cNvSpPr>
            <a:spLocks noChangeArrowheads="1"/>
          </p:cNvSpPr>
          <p:nvPr/>
        </p:nvSpPr>
        <p:spPr bwMode="auto">
          <a:xfrm>
            <a:off x="381000" y="5373216"/>
            <a:ext cx="8458200" cy="117998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бюджета – это его сбалансированность.</a:t>
            </a:r>
          </a:p>
        </p:txBody>
      </p:sp>
    </p:spTree>
    <p:extLst>
      <p:ext uri="{BB962C8B-B14F-4D97-AF65-F5344CB8AC3E}">
        <p14:creationId xmlns:p14="http://schemas.microsoft.com/office/powerpoint/2010/main" val="10564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4"/>
          <p:cNvSpPr/>
          <p:nvPr/>
        </p:nvSpPr>
        <p:spPr bwMode="auto">
          <a:xfrm>
            <a:off x="846138" y="177800"/>
            <a:ext cx="7451725" cy="482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83820" tIns="83820" rIns="83820" bIns="8382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685679"/>
              </p:ext>
            </p:extLst>
          </p:nvPr>
        </p:nvGraphicFramePr>
        <p:xfrm>
          <a:off x="36512" y="660400"/>
          <a:ext cx="9107488" cy="6000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388"/>
                <a:gridCol w="8406100"/>
              </a:tblGrid>
              <a:tr h="2857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26-27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Какую помощь из областного и федерального бюджетов получает </a:t>
                      </a:r>
                      <a:r>
                        <a:rPr lang="ru-RU" sz="1200" dirty="0" err="1" smtClean="0"/>
                        <a:t>Лукояновский</a:t>
                      </a:r>
                      <a:r>
                        <a:rPr lang="ru-RU" sz="1200" dirty="0" smtClean="0"/>
                        <a:t> муниципальный округ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2857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28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/>
                        <a:t>Особенности формирования доходной части бюджета Лукояновского муниципального округа с 2026 года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47626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29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/>
                        <a:t>Особенности формирования расходной части бюджета Лукояновского муниципального округа в 2026 году и плановом периоде 2027-2028 годов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2857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30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Как распределяются расходы бюджета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2857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31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Как распределены расходы округа в 2026-2028 годах по основным направлениям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2857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32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Что включают в себя отрасли социальной сферы </a:t>
                      </a: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2857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33-35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200" dirty="0" smtClean="0"/>
                        <a:t>Сведения о расходах по разделам и подразделам бюджетной классификации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2857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36-37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Программные и </a:t>
                      </a:r>
                      <a:r>
                        <a:rPr lang="ru-RU" sz="1200" dirty="0" err="1" smtClean="0"/>
                        <a:t>непрограммные</a:t>
                      </a:r>
                      <a:r>
                        <a:rPr lang="ru-RU" sz="1200" dirty="0" smtClean="0"/>
                        <a:t> расходы бюджета округа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2857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38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Структура расходов бюджета Лукояновского муниципального округа на 2026 год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2857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39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200" dirty="0" smtClean="0"/>
                        <a:t>Расходы бюджета Лукояновского муниципального округа на 2026 год и на плановый период 2027-2028 годов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2857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200" dirty="0" smtClean="0"/>
                        <a:t>Непрограммные расходы бюджета Лукояновского муниципального округа на 2026 год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2857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41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200" dirty="0" smtClean="0"/>
                        <a:t>Условно утверждаемые расходы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2857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42-44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200" dirty="0" smtClean="0"/>
                        <a:t>Муниципальная программа «Развитие образования </a:t>
                      </a: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 Нижегородской области»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2857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45-46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 программа «Развитие культуры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 Нижегородской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38104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47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200" dirty="0" smtClean="0"/>
                        <a:t>Муниципальная программа «Развитие сельского</a:t>
                      </a:r>
                      <a:r>
                        <a:rPr lang="ru-RU" sz="1200" baseline="0" dirty="0" smtClean="0"/>
                        <a:t> хозяйства </a:t>
                      </a: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 Нижегородской области»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T="45704" marB="45704"/>
                </a:tc>
              </a:tr>
              <a:tr h="47626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48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 программа «Управление муниципальными финансами  и муниципальным долгом </a:t>
                      </a: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 Нижегородской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47626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49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 программа «Управление муниципальным имуществом </a:t>
                      </a: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 Нижегородской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</a:tr>
              <a:tr h="47626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50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«Развитие предпринимательства и торговли в </a:t>
                      </a:r>
                      <a:r>
                        <a:rPr lang="ru-RU" sz="1200" dirty="0" err="1" smtClean="0">
                          <a:effectLst/>
                        </a:rPr>
                        <a:t>Лукояновском</a:t>
                      </a:r>
                      <a:r>
                        <a:rPr lang="ru-RU" sz="1200" dirty="0" smtClean="0">
                          <a:effectLst/>
                        </a:rPr>
                        <a:t> муниципальном округе Нижегородской области»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4" marB="457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93719" y="116632"/>
            <a:ext cx="139307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592449"/>
              </p:ext>
            </p:extLst>
          </p:nvPr>
        </p:nvGraphicFramePr>
        <p:xfrm>
          <a:off x="40321" y="620688"/>
          <a:ext cx="9144000" cy="2743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463"/>
                <a:gridCol w="8451537"/>
              </a:tblGrid>
              <a:tr h="45724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51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Муниципальная программа «Комфортная и безопасная среда для жизни в  </a:t>
                      </a:r>
                      <a:r>
                        <a:rPr lang="ru-RU" sz="1200" dirty="0" err="1" smtClean="0">
                          <a:effectLst/>
                        </a:rPr>
                        <a:t>Лукояновском</a:t>
                      </a:r>
                      <a:r>
                        <a:rPr lang="ru-RU" sz="1200" dirty="0" smtClean="0">
                          <a:effectLst/>
                        </a:rPr>
                        <a:t> муниципальном округе Нижегородской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</a:tr>
              <a:tr h="45724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</a:rPr>
                        <a:t>52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 программа «Развитие физической культуры и спорта </a:t>
                      </a: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 Нижегородской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</a:tr>
              <a:tr h="27434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</a:rPr>
                        <a:t>53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 программа «Информационное общество </a:t>
                      </a: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 Нижегородской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</a:tr>
              <a:tr h="27434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</a:rPr>
                        <a:t>54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Муниципальная программа «Территориальное развитие </a:t>
                      </a: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 Нижегородской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</a:tr>
              <a:tr h="45724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effectLst/>
                        </a:rPr>
                        <a:t>55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200" dirty="0" smtClean="0"/>
                        <a:t>Муниципальная программа «Обеспечение безопасности жизнедеятельности населения </a:t>
                      </a:r>
                    </a:p>
                    <a:p>
                      <a:pPr algn="just">
                        <a:defRPr/>
                      </a:pP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 Нижегородской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</a:tr>
              <a:tr h="27434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56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Муниципальный долг </a:t>
                      </a: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</a:tr>
              <a:tr h="27434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57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Источники финансирования дефицита бюджета </a:t>
                      </a:r>
                      <a:r>
                        <a:rPr lang="ru-RU" sz="1200" dirty="0" err="1" smtClean="0"/>
                        <a:t>Лукояновского</a:t>
                      </a:r>
                      <a:r>
                        <a:rPr lang="ru-RU" sz="1200" dirty="0" smtClean="0"/>
                        <a:t> муниципального округа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</a:tr>
              <a:tr h="27434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58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Контактная информация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6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84055" y="228600"/>
            <a:ext cx="2039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4704"/>
            <a:ext cx="88032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 внешней проверке, рассмотрению и утверждению бюджетной отчетности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Отчетный финансовый год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год, предшествующий текущему финансовому году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год, в котором осуществляется исполнение бюджета, составление и рассмотрение проекта бюджета на очередной финансовый год и плановый период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год, следующий за текущим финансовым годом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два финансовых года, следующие за очередным финансовым годом. </a:t>
            </a:r>
          </a:p>
        </p:txBody>
      </p:sp>
    </p:spTree>
    <p:extLst>
      <p:ext uri="{BB962C8B-B14F-4D97-AF65-F5344CB8AC3E}">
        <p14:creationId xmlns:p14="http://schemas.microsoft.com/office/powerpoint/2010/main" val="10564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9"/>
          <p:cNvSpPr>
            <a:spLocks noChangeArrowheads="1"/>
          </p:cNvSpPr>
          <p:nvPr/>
        </p:nvSpPr>
        <p:spPr bwMode="auto">
          <a:xfrm>
            <a:off x="1447800" y="228600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чего состоит бюджетная система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</p:txBody>
      </p:sp>
      <p:sp>
        <p:nvSpPr>
          <p:cNvPr id="5" name="Стрелка вниз 18"/>
          <p:cNvSpPr>
            <a:spLocks noChangeArrowheads="1"/>
          </p:cNvSpPr>
          <p:nvPr/>
        </p:nvSpPr>
        <p:spPr bwMode="auto">
          <a:xfrm>
            <a:off x="4267200" y="1066800"/>
            <a:ext cx="5334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19"/>
          <p:cNvSpPr>
            <a:spLocks noChangeArrowheads="1"/>
          </p:cNvSpPr>
          <p:nvPr/>
        </p:nvSpPr>
        <p:spPr bwMode="auto">
          <a:xfrm>
            <a:off x="1143000" y="1700808"/>
            <a:ext cx="7086600" cy="119479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</p:txBody>
      </p:sp>
      <p:sp>
        <p:nvSpPr>
          <p:cNvPr id="7" name="Freeform 22"/>
          <p:cNvSpPr>
            <a:spLocks/>
          </p:cNvSpPr>
          <p:nvPr/>
        </p:nvSpPr>
        <p:spPr bwMode="auto">
          <a:xfrm>
            <a:off x="1143000" y="2895600"/>
            <a:ext cx="7086600" cy="3657600"/>
          </a:xfrm>
          <a:custGeom>
            <a:avLst/>
            <a:gdLst>
              <a:gd name="T0" fmla="*/ 714 w 3716"/>
              <a:gd name="T1" fmla="*/ 3219 h 3596"/>
              <a:gd name="T2" fmla="*/ 1076 w 3716"/>
              <a:gd name="T3" fmla="*/ 3150 h 3596"/>
              <a:gd name="T4" fmla="*/ 1194 w 3716"/>
              <a:gd name="T5" fmla="*/ 2985 h 3596"/>
              <a:gd name="T6" fmla="*/ 1427 w 3716"/>
              <a:gd name="T7" fmla="*/ 2847 h 3596"/>
              <a:gd name="T8" fmla="*/ 1274 w 3716"/>
              <a:gd name="T9" fmla="*/ 2760 h 3596"/>
              <a:gd name="T10" fmla="*/ 1184 w 3716"/>
              <a:gd name="T11" fmla="*/ 2739 h 3596"/>
              <a:gd name="T12" fmla="*/ 1242 w 3716"/>
              <a:gd name="T13" fmla="*/ 2607 h 3596"/>
              <a:gd name="T14" fmla="*/ 1341 w 3716"/>
              <a:gd name="T15" fmla="*/ 2448 h 3596"/>
              <a:gd name="T16" fmla="*/ 1584 w 3716"/>
              <a:gd name="T17" fmla="*/ 2319 h 3596"/>
              <a:gd name="T18" fmla="*/ 1661 w 3716"/>
              <a:gd name="T19" fmla="*/ 2151 h 3596"/>
              <a:gd name="T20" fmla="*/ 1878 w 3716"/>
              <a:gd name="T21" fmla="*/ 2013 h 3596"/>
              <a:gd name="T22" fmla="*/ 2171 w 3716"/>
              <a:gd name="T23" fmla="*/ 2166 h 3596"/>
              <a:gd name="T24" fmla="*/ 2280 w 3716"/>
              <a:gd name="T25" fmla="*/ 1971 h 3596"/>
              <a:gd name="T26" fmla="*/ 2459 w 3716"/>
              <a:gd name="T27" fmla="*/ 1755 h 3596"/>
              <a:gd name="T28" fmla="*/ 2666 w 3716"/>
              <a:gd name="T29" fmla="*/ 1674 h 3596"/>
              <a:gd name="T30" fmla="*/ 2828 w 3716"/>
              <a:gd name="T31" fmla="*/ 1779 h 3596"/>
              <a:gd name="T32" fmla="*/ 3030 w 3716"/>
              <a:gd name="T33" fmla="*/ 1626 h 3596"/>
              <a:gd name="T34" fmla="*/ 3200 w 3716"/>
              <a:gd name="T35" fmla="*/ 1530 h 3596"/>
              <a:gd name="T36" fmla="*/ 3486 w 3716"/>
              <a:gd name="T37" fmla="*/ 1616 h 3596"/>
              <a:gd name="T38" fmla="*/ 3680 w 3716"/>
              <a:gd name="T39" fmla="*/ 1442 h 3596"/>
              <a:gd name="T40" fmla="*/ 3636 w 3716"/>
              <a:gd name="T41" fmla="*/ 1190 h 3596"/>
              <a:gd name="T42" fmla="*/ 3441 w 3716"/>
              <a:gd name="T43" fmla="*/ 1005 h 3596"/>
              <a:gd name="T44" fmla="*/ 3150 w 3716"/>
              <a:gd name="T45" fmla="*/ 831 h 3596"/>
              <a:gd name="T46" fmla="*/ 3030 w 3716"/>
              <a:gd name="T47" fmla="*/ 564 h 3596"/>
              <a:gd name="T48" fmla="*/ 2588 w 3716"/>
              <a:gd name="T49" fmla="*/ 540 h 3596"/>
              <a:gd name="T50" fmla="*/ 2438 w 3716"/>
              <a:gd name="T51" fmla="*/ 452 h 3596"/>
              <a:gd name="T52" fmla="*/ 2252 w 3716"/>
              <a:gd name="T53" fmla="*/ 335 h 3596"/>
              <a:gd name="T54" fmla="*/ 2265 w 3716"/>
              <a:gd name="T55" fmla="*/ 162 h 3596"/>
              <a:gd name="T56" fmla="*/ 2012 w 3716"/>
              <a:gd name="T57" fmla="*/ 5 h 3596"/>
              <a:gd name="T58" fmla="*/ 1721 w 3716"/>
              <a:gd name="T59" fmla="*/ 194 h 3596"/>
              <a:gd name="T60" fmla="*/ 1668 w 3716"/>
              <a:gd name="T61" fmla="*/ 246 h 3596"/>
              <a:gd name="T62" fmla="*/ 1481 w 3716"/>
              <a:gd name="T63" fmla="*/ 153 h 3596"/>
              <a:gd name="T64" fmla="*/ 1253 w 3716"/>
              <a:gd name="T65" fmla="*/ 193 h 3596"/>
              <a:gd name="T66" fmla="*/ 1200 w 3716"/>
              <a:gd name="T67" fmla="*/ 333 h 3596"/>
              <a:gd name="T68" fmla="*/ 1335 w 3716"/>
              <a:gd name="T69" fmla="*/ 564 h 3596"/>
              <a:gd name="T70" fmla="*/ 1292 w 3716"/>
              <a:gd name="T71" fmla="*/ 645 h 3596"/>
              <a:gd name="T72" fmla="*/ 1056 w 3716"/>
              <a:gd name="T73" fmla="*/ 603 h 3596"/>
              <a:gd name="T74" fmla="*/ 948 w 3716"/>
              <a:gd name="T75" fmla="*/ 549 h 3596"/>
              <a:gd name="T76" fmla="*/ 885 w 3716"/>
              <a:gd name="T77" fmla="*/ 731 h 3596"/>
              <a:gd name="T78" fmla="*/ 611 w 3716"/>
              <a:gd name="T79" fmla="*/ 843 h 3596"/>
              <a:gd name="T80" fmla="*/ 432 w 3716"/>
              <a:gd name="T81" fmla="*/ 1113 h 3596"/>
              <a:gd name="T82" fmla="*/ 459 w 3716"/>
              <a:gd name="T83" fmla="*/ 1233 h 3596"/>
              <a:gd name="T84" fmla="*/ 353 w 3716"/>
              <a:gd name="T85" fmla="*/ 1343 h 3596"/>
              <a:gd name="T86" fmla="*/ 507 w 3716"/>
              <a:gd name="T87" fmla="*/ 1349 h 3596"/>
              <a:gd name="T88" fmla="*/ 348 w 3716"/>
              <a:gd name="T89" fmla="*/ 1539 h 3596"/>
              <a:gd name="T90" fmla="*/ 372 w 3716"/>
              <a:gd name="T91" fmla="*/ 1959 h 3596"/>
              <a:gd name="T92" fmla="*/ 299 w 3716"/>
              <a:gd name="T93" fmla="*/ 2294 h 3596"/>
              <a:gd name="T94" fmla="*/ 89 w 3716"/>
              <a:gd name="T95" fmla="*/ 2603 h 3596"/>
              <a:gd name="T96" fmla="*/ 66 w 3716"/>
              <a:gd name="T97" fmla="*/ 2810 h 3596"/>
              <a:gd name="T98" fmla="*/ 129 w 3716"/>
              <a:gd name="T99" fmla="*/ 3041 h 3596"/>
              <a:gd name="T100" fmla="*/ 93 w 3716"/>
              <a:gd name="T101" fmla="*/ 3441 h 3596"/>
              <a:gd name="T102" fmla="*/ 393 w 3716"/>
              <a:gd name="T103" fmla="*/ 3509 h 35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16"/>
              <a:gd name="T157" fmla="*/ 0 h 3596"/>
              <a:gd name="T158" fmla="*/ 3716 w 3716"/>
              <a:gd name="T159" fmla="*/ 3596 h 35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16" h="3596">
                <a:moveTo>
                  <a:pt x="675" y="3579"/>
                </a:moveTo>
                <a:cubicBezTo>
                  <a:pt x="692" y="3552"/>
                  <a:pt x="677" y="3534"/>
                  <a:pt x="677" y="3504"/>
                </a:cubicBezTo>
                <a:cubicBezTo>
                  <a:pt x="677" y="3474"/>
                  <a:pt x="678" y="3445"/>
                  <a:pt x="678" y="3398"/>
                </a:cubicBezTo>
                <a:cubicBezTo>
                  <a:pt x="683" y="3347"/>
                  <a:pt x="663" y="3250"/>
                  <a:pt x="678" y="3219"/>
                </a:cubicBezTo>
                <a:cubicBezTo>
                  <a:pt x="684" y="3189"/>
                  <a:pt x="703" y="3220"/>
                  <a:pt x="714" y="3219"/>
                </a:cubicBezTo>
                <a:cubicBezTo>
                  <a:pt x="743" y="3204"/>
                  <a:pt x="710" y="3217"/>
                  <a:pt x="744" y="3213"/>
                </a:cubicBezTo>
                <a:cubicBezTo>
                  <a:pt x="778" y="3209"/>
                  <a:pt x="877" y="3197"/>
                  <a:pt x="917" y="3194"/>
                </a:cubicBezTo>
                <a:cubicBezTo>
                  <a:pt x="938" y="3190"/>
                  <a:pt x="960" y="3198"/>
                  <a:pt x="983" y="3197"/>
                </a:cubicBezTo>
                <a:cubicBezTo>
                  <a:pt x="1006" y="3196"/>
                  <a:pt x="1041" y="3197"/>
                  <a:pt x="1056" y="3189"/>
                </a:cubicBezTo>
                <a:cubicBezTo>
                  <a:pt x="1092" y="3141"/>
                  <a:pt x="1069" y="3191"/>
                  <a:pt x="1076" y="3150"/>
                </a:cubicBezTo>
                <a:cubicBezTo>
                  <a:pt x="1079" y="3136"/>
                  <a:pt x="1040" y="3124"/>
                  <a:pt x="1031" y="3111"/>
                </a:cubicBezTo>
                <a:cubicBezTo>
                  <a:pt x="1022" y="3098"/>
                  <a:pt x="1017" y="3086"/>
                  <a:pt x="1025" y="3071"/>
                </a:cubicBezTo>
                <a:cubicBezTo>
                  <a:pt x="1019" y="3062"/>
                  <a:pt x="1080" y="3021"/>
                  <a:pt x="1080" y="3021"/>
                </a:cubicBezTo>
                <a:cubicBezTo>
                  <a:pt x="1110" y="3009"/>
                  <a:pt x="1133" y="3057"/>
                  <a:pt x="1163" y="3042"/>
                </a:cubicBezTo>
                <a:cubicBezTo>
                  <a:pt x="1182" y="3036"/>
                  <a:pt x="1177" y="3003"/>
                  <a:pt x="1194" y="2985"/>
                </a:cubicBezTo>
                <a:cubicBezTo>
                  <a:pt x="1211" y="2967"/>
                  <a:pt x="1244" y="2950"/>
                  <a:pt x="1263" y="2933"/>
                </a:cubicBezTo>
                <a:cubicBezTo>
                  <a:pt x="1282" y="2922"/>
                  <a:pt x="1287" y="2894"/>
                  <a:pt x="1305" y="2882"/>
                </a:cubicBezTo>
                <a:cubicBezTo>
                  <a:pt x="1317" y="2874"/>
                  <a:pt x="1406" y="2909"/>
                  <a:pt x="1406" y="2909"/>
                </a:cubicBezTo>
                <a:cubicBezTo>
                  <a:pt x="1419" y="2906"/>
                  <a:pt x="1412" y="2884"/>
                  <a:pt x="1415" y="2874"/>
                </a:cubicBezTo>
                <a:cubicBezTo>
                  <a:pt x="1418" y="2864"/>
                  <a:pt x="1429" y="2859"/>
                  <a:pt x="1427" y="2847"/>
                </a:cubicBezTo>
                <a:cubicBezTo>
                  <a:pt x="1425" y="2835"/>
                  <a:pt x="1409" y="2814"/>
                  <a:pt x="1404" y="2801"/>
                </a:cubicBezTo>
                <a:cubicBezTo>
                  <a:pt x="1399" y="2788"/>
                  <a:pt x="1399" y="2778"/>
                  <a:pt x="1395" y="2771"/>
                </a:cubicBezTo>
                <a:cubicBezTo>
                  <a:pt x="1393" y="2760"/>
                  <a:pt x="1389" y="2765"/>
                  <a:pt x="1379" y="2760"/>
                </a:cubicBezTo>
                <a:cubicBezTo>
                  <a:pt x="1369" y="2755"/>
                  <a:pt x="1352" y="2739"/>
                  <a:pt x="1335" y="2739"/>
                </a:cubicBezTo>
                <a:cubicBezTo>
                  <a:pt x="1318" y="2739"/>
                  <a:pt x="1292" y="2755"/>
                  <a:pt x="1274" y="2760"/>
                </a:cubicBezTo>
                <a:cubicBezTo>
                  <a:pt x="1256" y="2765"/>
                  <a:pt x="1237" y="2769"/>
                  <a:pt x="1224" y="2772"/>
                </a:cubicBezTo>
                <a:cubicBezTo>
                  <a:pt x="1211" y="2775"/>
                  <a:pt x="1204" y="2779"/>
                  <a:pt x="1196" y="2780"/>
                </a:cubicBezTo>
                <a:cubicBezTo>
                  <a:pt x="1188" y="2781"/>
                  <a:pt x="1177" y="2782"/>
                  <a:pt x="1173" y="2778"/>
                </a:cubicBezTo>
                <a:cubicBezTo>
                  <a:pt x="1169" y="2774"/>
                  <a:pt x="1170" y="2763"/>
                  <a:pt x="1172" y="2757"/>
                </a:cubicBezTo>
                <a:cubicBezTo>
                  <a:pt x="1174" y="2751"/>
                  <a:pt x="1182" y="2745"/>
                  <a:pt x="1184" y="2739"/>
                </a:cubicBezTo>
                <a:cubicBezTo>
                  <a:pt x="1186" y="2733"/>
                  <a:pt x="1181" y="2722"/>
                  <a:pt x="1182" y="2718"/>
                </a:cubicBezTo>
                <a:cubicBezTo>
                  <a:pt x="1183" y="2714"/>
                  <a:pt x="1192" y="2720"/>
                  <a:pt x="1193" y="2712"/>
                </a:cubicBezTo>
                <a:cubicBezTo>
                  <a:pt x="1194" y="2704"/>
                  <a:pt x="1188" y="2678"/>
                  <a:pt x="1190" y="2670"/>
                </a:cubicBezTo>
                <a:cubicBezTo>
                  <a:pt x="1192" y="2662"/>
                  <a:pt x="1193" y="2674"/>
                  <a:pt x="1202" y="2664"/>
                </a:cubicBezTo>
                <a:cubicBezTo>
                  <a:pt x="1211" y="2654"/>
                  <a:pt x="1217" y="2625"/>
                  <a:pt x="1242" y="2607"/>
                </a:cubicBezTo>
                <a:cubicBezTo>
                  <a:pt x="1290" y="2637"/>
                  <a:pt x="1325" y="2571"/>
                  <a:pt x="1350" y="2553"/>
                </a:cubicBezTo>
                <a:cubicBezTo>
                  <a:pt x="1375" y="2535"/>
                  <a:pt x="1392" y="2509"/>
                  <a:pt x="1392" y="2499"/>
                </a:cubicBezTo>
                <a:cubicBezTo>
                  <a:pt x="1392" y="2489"/>
                  <a:pt x="1366" y="2492"/>
                  <a:pt x="1350" y="2493"/>
                </a:cubicBezTo>
                <a:cubicBezTo>
                  <a:pt x="1334" y="2494"/>
                  <a:pt x="1296" y="2512"/>
                  <a:pt x="1295" y="2505"/>
                </a:cubicBezTo>
                <a:cubicBezTo>
                  <a:pt x="1301" y="2465"/>
                  <a:pt x="1274" y="2484"/>
                  <a:pt x="1341" y="2448"/>
                </a:cubicBezTo>
                <a:cubicBezTo>
                  <a:pt x="1360" y="2423"/>
                  <a:pt x="1399" y="2403"/>
                  <a:pt x="1409" y="2385"/>
                </a:cubicBezTo>
                <a:cubicBezTo>
                  <a:pt x="1419" y="2367"/>
                  <a:pt x="1401" y="2352"/>
                  <a:pt x="1403" y="2342"/>
                </a:cubicBezTo>
                <a:cubicBezTo>
                  <a:pt x="1405" y="2332"/>
                  <a:pt x="1408" y="2326"/>
                  <a:pt x="1419" y="2324"/>
                </a:cubicBezTo>
                <a:cubicBezTo>
                  <a:pt x="1430" y="2322"/>
                  <a:pt x="1443" y="2332"/>
                  <a:pt x="1470" y="2331"/>
                </a:cubicBezTo>
                <a:cubicBezTo>
                  <a:pt x="1510" y="2326"/>
                  <a:pt x="1552" y="2314"/>
                  <a:pt x="1584" y="2319"/>
                </a:cubicBezTo>
                <a:cubicBezTo>
                  <a:pt x="1616" y="2324"/>
                  <a:pt x="1639" y="2362"/>
                  <a:pt x="1662" y="2361"/>
                </a:cubicBezTo>
                <a:cubicBezTo>
                  <a:pt x="1685" y="2360"/>
                  <a:pt x="1711" y="2334"/>
                  <a:pt x="1725" y="2315"/>
                </a:cubicBezTo>
                <a:cubicBezTo>
                  <a:pt x="1722" y="2294"/>
                  <a:pt x="1757" y="2265"/>
                  <a:pt x="1746" y="2247"/>
                </a:cubicBezTo>
                <a:cubicBezTo>
                  <a:pt x="1740" y="2231"/>
                  <a:pt x="1682" y="2215"/>
                  <a:pt x="1668" y="2199"/>
                </a:cubicBezTo>
                <a:cubicBezTo>
                  <a:pt x="1654" y="2183"/>
                  <a:pt x="1649" y="2170"/>
                  <a:pt x="1661" y="2151"/>
                </a:cubicBezTo>
                <a:cubicBezTo>
                  <a:pt x="1656" y="2136"/>
                  <a:pt x="1713" y="2090"/>
                  <a:pt x="1740" y="2085"/>
                </a:cubicBezTo>
                <a:cubicBezTo>
                  <a:pt x="1767" y="2080"/>
                  <a:pt x="1803" y="2119"/>
                  <a:pt x="1821" y="2121"/>
                </a:cubicBezTo>
                <a:cubicBezTo>
                  <a:pt x="1853" y="2111"/>
                  <a:pt x="1843" y="2104"/>
                  <a:pt x="1850" y="2094"/>
                </a:cubicBezTo>
                <a:cubicBezTo>
                  <a:pt x="1852" y="2082"/>
                  <a:pt x="1831" y="2062"/>
                  <a:pt x="1836" y="2049"/>
                </a:cubicBezTo>
                <a:cubicBezTo>
                  <a:pt x="1845" y="2046"/>
                  <a:pt x="1863" y="2007"/>
                  <a:pt x="1878" y="2013"/>
                </a:cubicBezTo>
                <a:cubicBezTo>
                  <a:pt x="1888" y="2011"/>
                  <a:pt x="1912" y="2042"/>
                  <a:pt x="1926" y="2054"/>
                </a:cubicBezTo>
                <a:cubicBezTo>
                  <a:pt x="1935" y="2069"/>
                  <a:pt x="1917" y="2095"/>
                  <a:pt x="1932" y="2103"/>
                </a:cubicBezTo>
                <a:cubicBezTo>
                  <a:pt x="1948" y="2110"/>
                  <a:pt x="1989" y="2099"/>
                  <a:pt x="2019" y="2103"/>
                </a:cubicBezTo>
                <a:cubicBezTo>
                  <a:pt x="2049" y="2107"/>
                  <a:pt x="2089" y="2116"/>
                  <a:pt x="2114" y="2126"/>
                </a:cubicBezTo>
                <a:cubicBezTo>
                  <a:pt x="2136" y="2137"/>
                  <a:pt x="2153" y="2160"/>
                  <a:pt x="2171" y="2166"/>
                </a:cubicBezTo>
                <a:cubicBezTo>
                  <a:pt x="2189" y="2172"/>
                  <a:pt x="2204" y="2164"/>
                  <a:pt x="2222" y="2160"/>
                </a:cubicBezTo>
                <a:cubicBezTo>
                  <a:pt x="2271" y="2150"/>
                  <a:pt x="2225" y="2160"/>
                  <a:pt x="2282" y="2144"/>
                </a:cubicBezTo>
                <a:cubicBezTo>
                  <a:pt x="2293" y="2131"/>
                  <a:pt x="2307" y="2128"/>
                  <a:pt x="2318" y="2115"/>
                </a:cubicBezTo>
                <a:cubicBezTo>
                  <a:pt x="2323" y="2099"/>
                  <a:pt x="2286" y="2067"/>
                  <a:pt x="2280" y="2043"/>
                </a:cubicBezTo>
                <a:cubicBezTo>
                  <a:pt x="2274" y="2019"/>
                  <a:pt x="2274" y="1981"/>
                  <a:pt x="2280" y="1971"/>
                </a:cubicBezTo>
                <a:cubicBezTo>
                  <a:pt x="2280" y="1954"/>
                  <a:pt x="2310" y="1993"/>
                  <a:pt x="2318" y="1983"/>
                </a:cubicBezTo>
                <a:cubicBezTo>
                  <a:pt x="2326" y="1973"/>
                  <a:pt x="2325" y="1935"/>
                  <a:pt x="2330" y="1908"/>
                </a:cubicBezTo>
                <a:cubicBezTo>
                  <a:pt x="2335" y="1881"/>
                  <a:pt x="2336" y="1840"/>
                  <a:pt x="2349" y="1821"/>
                </a:cubicBezTo>
                <a:cubicBezTo>
                  <a:pt x="2362" y="1802"/>
                  <a:pt x="2388" y="1805"/>
                  <a:pt x="2406" y="1794"/>
                </a:cubicBezTo>
                <a:cubicBezTo>
                  <a:pt x="2424" y="1783"/>
                  <a:pt x="2449" y="1771"/>
                  <a:pt x="2459" y="1755"/>
                </a:cubicBezTo>
                <a:cubicBezTo>
                  <a:pt x="2470" y="1742"/>
                  <a:pt x="2455" y="1712"/>
                  <a:pt x="2465" y="1700"/>
                </a:cubicBezTo>
                <a:cubicBezTo>
                  <a:pt x="2475" y="1688"/>
                  <a:pt x="2502" y="1687"/>
                  <a:pt x="2520" y="1681"/>
                </a:cubicBezTo>
                <a:cubicBezTo>
                  <a:pt x="2537" y="1674"/>
                  <a:pt x="2573" y="1664"/>
                  <a:pt x="2573" y="1664"/>
                </a:cubicBezTo>
                <a:cubicBezTo>
                  <a:pt x="2598" y="1659"/>
                  <a:pt x="2624" y="1651"/>
                  <a:pt x="2640" y="1649"/>
                </a:cubicBezTo>
                <a:cubicBezTo>
                  <a:pt x="2655" y="1651"/>
                  <a:pt x="2660" y="1658"/>
                  <a:pt x="2666" y="1674"/>
                </a:cubicBezTo>
                <a:cubicBezTo>
                  <a:pt x="2672" y="1690"/>
                  <a:pt x="2668" y="1734"/>
                  <a:pt x="2679" y="1746"/>
                </a:cubicBezTo>
                <a:cubicBezTo>
                  <a:pt x="2704" y="1759"/>
                  <a:pt x="2722" y="1738"/>
                  <a:pt x="2732" y="1745"/>
                </a:cubicBezTo>
                <a:cubicBezTo>
                  <a:pt x="2742" y="1752"/>
                  <a:pt x="2732" y="1778"/>
                  <a:pt x="2742" y="1787"/>
                </a:cubicBezTo>
                <a:cubicBezTo>
                  <a:pt x="2752" y="1796"/>
                  <a:pt x="2779" y="1798"/>
                  <a:pt x="2793" y="1797"/>
                </a:cubicBezTo>
                <a:cubicBezTo>
                  <a:pt x="2828" y="1787"/>
                  <a:pt x="2811" y="1784"/>
                  <a:pt x="2828" y="1779"/>
                </a:cubicBezTo>
                <a:cubicBezTo>
                  <a:pt x="2845" y="1774"/>
                  <a:pt x="2880" y="1779"/>
                  <a:pt x="2897" y="1767"/>
                </a:cubicBezTo>
                <a:cubicBezTo>
                  <a:pt x="2906" y="1762"/>
                  <a:pt x="2919" y="1714"/>
                  <a:pt x="2927" y="1707"/>
                </a:cubicBezTo>
                <a:cubicBezTo>
                  <a:pt x="2944" y="1693"/>
                  <a:pt x="2956" y="1631"/>
                  <a:pt x="2973" y="1613"/>
                </a:cubicBezTo>
                <a:cubicBezTo>
                  <a:pt x="2990" y="1595"/>
                  <a:pt x="3023" y="1596"/>
                  <a:pt x="3032" y="1598"/>
                </a:cubicBezTo>
                <a:cubicBezTo>
                  <a:pt x="3041" y="1600"/>
                  <a:pt x="3027" y="1620"/>
                  <a:pt x="3030" y="1626"/>
                </a:cubicBezTo>
                <a:cubicBezTo>
                  <a:pt x="3033" y="1632"/>
                  <a:pt x="3034" y="1638"/>
                  <a:pt x="3050" y="1632"/>
                </a:cubicBezTo>
                <a:cubicBezTo>
                  <a:pt x="3105" y="1640"/>
                  <a:pt x="3075" y="1606"/>
                  <a:pt x="3126" y="1589"/>
                </a:cubicBezTo>
                <a:cubicBezTo>
                  <a:pt x="3148" y="1576"/>
                  <a:pt x="3114" y="1558"/>
                  <a:pt x="3126" y="1548"/>
                </a:cubicBezTo>
                <a:cubicBezTo>
                  <a:pt x="3131" y="1536"/>
                  <a:pt x="3146" y="1520"/>
                  <a:pt x="3158" y="1517"/>
                </a:cubicBezTo>
                <a:cubicBezTo>
                  <a:pt x="3170" y="1514"/>
                  <a:pt x="3179" y="1533"/>
                  <a:pt x="3200" y="1530"/>
                </a:cubicBezTo>
                <a:cubicBezTo>
                  <a:pt x="3221" y="1527"/>
                  <a:pt x="3262" y="1492"/>
                  <a:pt x="3284" y="1499"/>
                </a:cubicBezTo>
                <a:cubicBezTo>
                  <a:pt x="3312" y="1485"/>
                  <a:pt x="3320" y="1553"/>
                  <a:pt x="3335" y="1572"/>
                </a:cubicBezTo>
                <a:cubicBezTo>
                  <a:pt x="3353" y="1593"/>
                  <a:pt x="3375" y="1620"/>
                  <a:pt x="3395" y="1626"/>
                </a:cubicBezTo>
                <a:cubicBezTo>
                  <a:pt x="3415" y="1632"/>
                  <a:pt x="3443" y="1613"/>
                  <a:pt x="3458" y="1611"/>
                </a:cubicBezTo>
                <a:cubicBezTo>
                  <a:pt x="3493" y="1628"/>
                  <a:pt x="3472" y="1621"/>
                  <a:pt x="3486" y="1616"/>
                </a:cubicBezTo>
                <a:cubicBezTo>
                  <a:pt x="3500" y="1611"/>
                  <a:pt x="3523" y="1587"/>
                  <a:pt x="3542" y="1581"/>
                </a:cubicBezTo>
                <a:cubicBezTo>
                  <a:pt x="3561" y="1575"/>
                  <a:pt x="3587" y="1589"/>
                  <a:pt x="3603" y="1580"/>
                </a:cubicBezTo>
                <a:cubicBezTo>
                  <a:pt x="3619" y="1571"/>
                  <a:pt x="3626" y="1548"/>
                  <a:pt x="3636" y="1527"/>
                </a:cubicBezTo>
                <a:cubicBezTo>
                  <a:pt x="3671" y="1515"/>
                  <a:pt x="3659" y="1466"/>
                  <a:pt x="3666" y="1452"/>
                </a:cubicBezTo>
                <a:cubicBezTo>
                  <a:pt x="3673" y="1438"/>
                  <a:pt x="3678" y="1448"/>
                  <a:pt x="3680" y="1442"/>
                </a:cubicBezTo>
                <a:cubicBezTo>
                  <a:pt x="3691" y="1421"/>
                  <a:pt x="3673" y="1429"/>
                  <a:pt x="3678" y="1416"/>
                </a:cubicBezTo>
                <a:cubicBezTo>
                  <a:pt x="3683" y="1403"/>
                  <a:pt x="3708" y="1379"/>
                  <a:pt x="3710" y="1361"/>
                </a:cubicBezTo>
                <a:cubicBezTo>
                  <a:pt x="3716" y="1331"/>
                  <a:pt x="3702" y="1329"/>
                  <a:pt x="3692" y="1310"/>
                </a:cubicBezTo>
                <a:cubicBezTo>
                  <a:pt x="3682" y="1291"/>
                  <a:pt x="3662" y="1265"/>
                  <a:pt x="3653" y="1245"/>
                </a:cubicBezTo>
                <a:cubicBezTo>
                  <a:pt x="3638" y="1215"/>
                  <a:pt x="3647" y="1213"/>
                  <a:pt x="3636" y="1190"/>
                </a:cubicBezTo>
                <a:cubicBezTo>
                  <a:pt x="3625" y="1167"/>
                  <a:pt x="3598" y="1129"/>
                  <a:pt x="3584" y="1107"/>
                </a:cubicBezTo>
                <a:cubicBezTo>
                  <a:pt x="3575" y="1101"/>
                  <a:pt x="3552" y="1056"/>
                  <a:pt x="3552" y="1056"/>
                </a:cubicBezTo>
                <a:cubicBezTo>
                  <a:pt x="3530" y="1013"/>
                  <a:pt x="3543" y="1041"/>
                  <a:pt x="3518" y="989"/>
                </a:cubicBezTo>
                <a:cubicBezTo>
                  <a:pt x="3501" y="981"/>
                  <a:pt x="3474" y="1005"/>
                  <a:pt x="3462" y="1010"/>
                </a:cubicBezTo>
                <a:cubicBezTo>
                  <a:pt x="3449" y="1013"/>
                  <a:pt x="3452" y="1006"/>
                  <a:pt x="3441" y="1005"/>
                </a:cubicBezTo>
                <a:cubicBezTo>
                  <a:pt x="3430" y="1004"/>
                  <a:pt x="3405" y="1019"/>
                  <a:pt x="3395" y="1001"/>
                </a:cubicBezTo>
                <a:cubicBezTo>
                  <a:pt x="3398" y="980"/>
                  <a:pt x="3377" y="914"/>
                  <a:pt x="3383" y="894"/>
                </a:cubicBezTo>
                <a:cubicBezTo>
                  <a:pt x="3386" y="884"/>
                  <a:pt x="3389" y="876"/>
                  <a:pt x="3387" y="866"/>
                </a:cubicBezTo>
                <a:cubicBezTo>
                  <a:pt x="3382" y="838"/>
                  <a:pt x="3402" y="827"/>
                  <a:pt x="3384" y="822"/>
                </a:cubicBezTo>
                <a:cubicBezTo>
                  <a:pt x="3345" y="816"/>
                  <a:pt x="3182" y="838"/>
                  <a:pt x="3150" y="831"/>
                </a:cubicBezTo>
                <a:cubicBezTo>
                  <a:pt x="3124" y="823"/>
                  <a:pt x="3168" y="793"/>
                  <a:pt x="3159" y="777"/>
                </a:cubicBezTo>
                <a:cubicBezTo>
                  <a:pt x="3150" y="761"/>
                  <a:pt x="3115" y="749"/>
                  <a:pt x="3099" y="734"/>
                </a:cubicBezTo>
                <a:cubicBezTo>
                  <a:pt x="3083" y="719"/>
                  <a:pt x="3071" y="712"/>
                  <a:pt x="3062" y="690"/>
                </a:cubicBezTo>
                <a:cubicBezTo>
                  <a:pt x="3048" y="624"/>
                  <a:pt x="3057" y="622"/>
                  <a:pt x="3047" y="600"/>
                </a:cubicBezTo>
                <a:cubicBezTo>
                  <a:pt x="3042" y="579"/>
                  <a:pt x="3050" y="567"/>
                  <a:pt x="3030" y="564"/>
                </a:cubicBezTo>
                <a:cubicBezTo>
                  <a:pt x="2976" y="561"/>
                  <a:pt x="2995" y="549"/>
                  <a:pt x="2928" y="582"/>
                </a:cubicBezTo>
                <a:cubicBezTo>
                  <a:pt x="2892" y="580"/>
                  <a:pt x="2873" y="576"/>
                  <a:pt x="2852" y="576"/>
                </a:cubicBezTo>
                <a:cubicBezTo>
                  <a:pt x="2831" y="576"/>
                  <a:pt x="2819" y="589"/>
                  <a:pt x="2802" y="582"/>
                </a:cubicBezTo>
                <a:cubicBezTo>
                  <a:pt x="2785" y="575"/>
                  <a:pt x="2793" y="575"/>
                  <a:pt x="2750" y="536"/>
                </a:cubicBezTo>
                <a:cubicBezTo>
                  <a:pt x="2690" y="536"/>
                  <a:pt x="2620" y="543"/>
                  <a:pt x="2588" y="540"/>
                </a:cubicBezTo>
                <a:cubicBezTo>
                  <a:pt x="2556" y="537"/>
                  <a:pt x="2567" y="523"/>
                  <a:pt x="2559" y="519"/>
                </a:cubicBezTo>
                <a:cubicBezTo>
                  <a:pt x="2535" y="515"/>
                  <a:pt x="2546" y="521"/>
                  <a:pt x="2537" y="516"/>
                </a:cubicBezTo>
                <a:cubicBezTo>
                  <a:pt x="2528" y="511"/>
                  <a:pt x="2516" y="496"/>
                  <a:pt x="2507" y="489"/>
                </a:cubicBezTo>
                <a:cubicBezTo>
                  <a:pt x="2498" y="482"/>
                  <a:pt x="2492" y="480"/>
                  <a:pt x="2481" y="474"/>
                </a:cubicBezTo>
                <a:cubicBezTo>
                  <a:pt x="2467" y="468"/>
                  <a:pt x="2453" y="457"/>
                  <a:pt x="2438" y="452"/>
                </a:cubicBezTo>
                <a:cubicBezTo>
                  <a:pt x="2423" y="447"/>
                  <a:pt x="2393" y="455"/>
                  <a:pt x="2388" y="446"/>
                </a:cubicBezTo>
                <a:cubicBezTo>
                  <a:pt x="2397" y="414"/>
                  <a:pt x="2403" y="407"/>
                  <a:pt x="2409" y="399"/>
                </a:cubicBezTo>
                <a:cubicBezTo>
                  <a:pt x="2414" y="391"/>
                  <a:pt x="2438" y="374"/>
                  <a:pt x="2430" y="362"/>
                </a:cubicBezTo>
                <a:cubicBezTo>
                  <a:pt x="2422" y="350"/>
                  <a:pt x="2388" y="331"/>
                  <a:pt x="2358" y="326"/>
                </a:cubicBezTo>
                <a:cubicBezTo>
                  <a:pt x="2284" y="341"/>
                  <a:pt x="2335" y="351"/>
                  <a:pt x="2252" y="335"/>
                </a:cubicBezTo>
                <a:cubicBezTo>
                  <a:pt x="2233" y="326"/>
                  <a:pt x="2265" y="301"/>
                  <a:pt x="2267" y="281"/>
                </a:cubicBezTo>
                <a:cubicBezTo>
                  <a:pt x="2276" y="263"/>
                  <a:pt x="2304" y="239"/>
                  <a:pt x="2307" y="225"/>
                </a:cubicBezTo>
                <a:cubicBezTo>
                  <a:pt x="2310" y="211"/>
                  <a:pt x="2291" y="207"/>
                  <a:pt x="2286" y="198"/>
                </a:cubicBezTo>
                <a:cubicBezTo>
                  <a:pt x="2281" y="189"/>
                  <a:pt x="2280" y="177"/>
                  <a:pt x="2277" y="171"/>
                </a:cubicBezTo>
                <a:cubicBezTo>
                  <a:pt x="2274" y="165"/>
                  <a:pt x="2272" y="167"/>
                  <a:pt x="2265" y="162"/>
                </a:cubicBezTo>
                <a:cubicBezTo>
                  <a:pt x="2258" y="157"/>
                  <a:pt x="2245" y="148"/>
                  <a:pt x="2235" y="141"/>
                </a:cubicBezTo>
                <a:cubicBezTo>
                  <a:pt x="2232" y="115"/>
                  <a:pt x="2211" y="145"/>
                  <a:pt x="2202" y="120"/>
                </a:cubicBezTo>
                <a:cubicBezTo>
                  <a:pt x="2197" y="104"/>
                  <a:pt x="2172" y="131"/>
                  <a:pt x="2151" y="126"/>
                </a:cubicBezTo>
                <a:cubicBezTo>
                  <a:pt x="2130" y="121"/>
                  <a:pt x="2099" y="107"/>
                  <a:pt x="2076" y="87"/>
                </a:cubicBezTo>
                <a:cubicBezTo>
                  <a:pt x="2053" y="67"/>
                  <a:pt x="2030" y="16"/>
                  <a:pt x="2012" y="5"/>
                </a:cubicBezTo>
                <a:cubicBezTo>
                  <a:pt x="2002" y="0"/>
                  <a:pt x="2003" y="6"/>
                  <a:pt x="1970" y="20"/>
                </a:cubicBezTo>
                <a:cubicBezTo>
                  <a:pt x="1947" y="12"/>
                  <a:pt x="1938" y="34"/>
                  <a:pt x="1911" y="45"/>
                </a:cubicBezTo>
                <a:cubicBezTo>
                  <a:pt x="1888" y="48"/>
                  <a:pt x="1847" y="58"/>
                  <a:pt x="1826" y="69"/>
                </a:cubicBezTo>
                <a:cubicBezTo>
                  <a:pt x="1803" y="80"/>
                  <a:pt x="1725" y="102"/>
                  <a:pt x="1725" y="102"/>
                </a:cubicBezTo>
                <a:cubicBezTo>
                  <a:pt x="1714" y="133"/>
                  <a:pt x="1733" y="166"/>
                  <a:pt x="1721" y="194"/>
                </a:cubicBezTo>
                <a:cubicBezTo>
                  <a:pt x="1717" y="211"/>
                  <a:pt x="1722" y="216"/>
                  <a:pt x="1727" y="225"/>
                </a:cubicBezTo>
                <a:cubicBezTo>
                  <a:pt x="1728" y="231"/>
                  <a:pt x="1730" y="228"/>
                  <a:pt x="1728" y="231"/>
                </a:cubicBezTo>
                <a:cubicBezTo>
                  <a:pt x="1726" y="234"/>
                  <a:pt x="1719" y="242"/>
                  <a:pt x="1713" y="243"/>
                </a:cubicBezTo>
                <a:cubicBezTo>
                  <a:pt x="1704" y="237"/>
                  <a:pt x="1695" y="246"/>
                  <a:pt x="1689" y="237"/>
                </a:cubicBezTo>
                <a:cubicBezTo>
                  <a:pt x="1681" y="237"/>
                  <a:pt x="1674" y="249"/>
                  <a:pt x="1668" y="246"/>
                </a:cubicBezTo>
                <a:cubicBezTo>
                  <a:pt x="1662" y="243"/>
                  <a:pt x="1656" y="230"/>
                  <a:pt x="1655" y="216"/>
                </a:cubicBezTo>
                <a:cubicBezTo>
                  <a:pt x="1654" y="202"/>
                  <a:pt x="1678" y="181"/>
                  <a:pt x="1662" y="162"/>
                </a:cubicBezTo>
                <a:cubicBezTo>
                  <a:pt x="1648" y="144"/>
                  <a:pt x="1582" y="110"/>
                  <a:pt x="1560" y="102"/>
                </a:cubicBezTo>
                <a:cubicBezTo>
                  <a:pt x="1531" y="93"/>
                  <a:pt x="1522" y="107"/>
                  <a:pt x="1509" y="116"/>
                </a:cubicBezTo>
                <a:cubicBezTo>
                  <a:pt x="1496" y="125"/>
                  <a:pt x="1501" y="146"/>
                  <a:pt x="1481" y="153"/>
                </a:cubicBezTo>
                <a:cubicBezTo>
                  <a:pt x="1455" y="166"/>
                  <a:pt x="1416" y="150"/>
                  <a:pt x="1386" y="159"/>
                </a:cubicBezTo>
                <a:cubicBezTo>
                  <a:pt x="1364" y="162"/>
                  <a:pt x="1387" y="177"/>
                  <a:pt x="1374" y="180"/>
                </a:cubicBezTo>
                <a:cubicBezTo>
                  <a:pt x="1361" y="183"/>
                  <a:pt x="1323" y="177"/>
                  <a:pt x="1308" y="179"/>
                </a:cubicBezTo>
                <a:cubicBezTo>
                  <a:pt x="1293" y="181"/>
                  <a:pt x="1290" y="189"/>
                  <a:pt x="1281" y="191"/>
                </a:cubicBezTo>
                <a:cubicBezTo>
                  <a:pt x="1272" y="193"/>
                  <a:pt x="1261" y="190"/>
                  <a:pt x="1253" y="193"/>
                </a:cubicBezTo>
                <a:cubicBezTo>
                  <a:pt x="1226" y="200"/>
                  <a:pt x="1243" y="202"/>
                  <a:pt x="1230" y="207"/>
                </a:cubicBezTo>
                <a:cubicBezTo>
                  <a:pt x="1217" y="212"/>
                  <a:pt x="1175" y="214"/>
                  <a:pt x="1173" y="222"/>
                </a:cubicBezTo>
                <a:cubicBezTo>
                  <a:pt x="1171" y="230"/>
                  <a:pt x="1214" y="248"/>
                  <a:pt x="1218" y="258"/>
                </a:cubicBezTo>
                <a:cubicBezTo>
                  <a:pt x="1207" y="282"/>
                  <a:pt x="1203" y="270"/>
                  <a:pt x="1200" y="282"/>
                </a:cubicBezTo>
                <a:cubicBezTo>
                  <a:pt x="1197" y="294"/>
                  <a:pt x="1199" y="314"/>
                  <a:pt x="1200" y="333"/>
                </a:cubicBezTo>
                <a:cubicBezTo>
                  <a:pt x="1201" y="352"/>
                  <a:pt x="1209" y="383"/>
                  <a:pt x="1209" y="399"/>
                </a:cubicBezTo>
                <a:cubicBezTo>
                  <a:pt x="1209" y="415"/>
                  <a:pt x="1198" y="410"/>
                  <a:pt x="1200" y="429"/>
                </a:cubicBezTo>
                <a:cubicBezTo>
                  <a:pt x="1220" y="454"/>
                  <a:pt x="1191" y="502"/>
                  <a:pt x="1218" y="515"/>
                </a:cubicBezTo>
                <a:cubicBezTo>
                  <a:pt x="1230" y="529"/>
                  <a:pt x="1270" y="532"/>
                  <a:pt x="1289" y="540"/>
                </a:cubicBezTo>
                <a:cubicBezTo>
                  <a:pt x="1308" y="548"/>
                  <a:pt x="1322" y="558"/>
                  <a:pt x="1335" y="564"/>
                </a:cubicBezTo>
                <a:cubicBezTo>
                  <a:pt x="1348" y="570"/>
                  <a:pt x="1356" y="570"/>
                  <a:pt x="1367" y="576"/>
                </a:cubicBezTo>
                <a:cubicBezTo>
                  <a:pt x="1382" y="591"/>
                  <a:pt x="1398" y="593"/>
                  <a:pt x="1403" y="599"/>
                </a:cubicBezTo>
                <a:cubicBezTo>
                  <a:pt x="1408" y="605"/>
                  <a:pt x="1409" y="607"/>
                  <a:pt x="1398" y="612"/>
                </a:cubicBezTo>
                <a:cubicBezTo>
                  <a:pt x="1387" y="617"/>
                  <a:pt x="1352" y="627"/>
                  <a:pt x="1334" y="632"/>
                </a:cubicBezTo>
                <a:cubicBezTo>
                  <a:pt x="1307" y="639"/>
                  <a:pt x="1308" y="639"/>
                  <a:pt x="1292" y="645"/>
                </a:cubicBezTo>
                <a:cubicBezTo>
                  <a:pt x="1276" y="651"/>
                  <a:pt x="1247" y="658"/>
                  <a:pt x="1239" y="669"/>
                </a:cubicBezTo>
                <a:cubicBezTo>
                  <a:pt x="1217" y="684"/>
                  <a:pt x="1257" y="702"/>
                  <a:pt x="1242" y="711"/>
                </a:cubicBezTo>
                <a:cubicBezTo>
                  <a:pt x="1227" y="720"/>
                  <a:pt x="1173" y="724"/>
                  <a:pt x="1151" y="723"/>
                </a:cubicBezTo>
                <a:cubicBezTo>
                  <a:pt x="1135" y="728"/>
                  <a:pt x="1123" y="724"/>
                  <a:pt x="1107" y="704"/>
                </a:cubicBezTo>
                <a:cubicBezTo>
                  <a:pt x="1091" y="684"/>
                  <a:pt x="1070" y="622"/>
                  <a:pt x="1056" y="603"/>
                </a:cubicBezTo>
                <a:cubicBezTo>
                  <a:pt x="1049" y="583"/>
                  <a:pt x="1032" y="609"/>
                  <a:pt x="1020" y="591"/>
                </a:cubicBezTo>
                <a:cubicBezTo>
                  <a:pt x="1014" y="582"/>
                  <a:pt x="1012" y="542"/>
                  <a:pt x="1002" y="537"/>
                </a:cubicBezTo>
                <a:cubicBezTo>
                  <a:pt x="993" y="527"/>
                  <a:pt x="997" y="518"/>
                  <a:pt x="986" y="507"/>
                </a:cubicBezTo>
                <a:cubicBezTo>
                  <a:pt x="975" y="496"/>
                  <a:pt x="942" y="464"/>
                  <a:pt x="936" y="471"/>
                </a:cubicBezTo>
                <a:cubicBezTo>
                  <a:pt x="888" y="488"/>
                  <a:pt x="971" y="514"/>
                  <a:pt x="948" y="549"/>
                </a:cubicBezTo>
                <a:cubicBezTo>
                  <a:pt x="941" y="559"/>
                  <a:pt x="909" y="588"/>
                  <a:pt x="900" y="597"/>
                </a:cubicBezTo>
                <a:cubicBezTo>
                  <a:pt x="891" y="605"/>
                  <a:pt x="904" y="590"/>
                  <a:pt x="906" y="603"/>
                </a:cubicBezTo>
                <a:cubicBezTo>
                  <a:pt x="908" y="616"/>
                  <a:pt x="915" y="658"/>
                  <a:pt x="915" y="678"/>
                </a:cubicBezTo>
                <a:cubicBezTo>
                  <a:pt x="915" y="698"/>
                  <a:pt x="913" y="713"/>
                  <a:pt x="908" y="722"/>
                </a:cubicBezTo>
                <a:cubicBezTo>
                  <a:pt x="893" y="734"/>
                  <a:pt x="892" y="722"/>
                  <a:pt x="885" y="731"/>
                </a:cubicBezTo>
                <a:cubicBezTo>
                  <a:pt x="882" y="736"/>
                  <a:pt x="898" y="741"/>
                  <a:pt x="888" y="753"/>
                </a:cubicBezTo>
                <a:cubicBezTo>
                  <a:pt x="878" y="765"/>
                  <a:pt x="858" y="795"/>
                  <a:pt x="822" y="801"/>
                </a:cubicBezTo>
                <a:cubicBezTo>
                  <a:pt x="786" y="807"/>
                  <a:pt x="703" y="788"/>
                  <a:pt x="672" y="788"/>
                </a:cubicBezTo>
                <a:cubicBezTo>
                  <a:pt x="652" y="795"/>
                  <a:pt x="653" y="789"/>
                  <a:pt x="633" y="798"/>
                </a:cubicBezTo>
                <a:cubicBezTo>
                  <a:pt x="619" y="803"/>
                  <a:pt x="624" y="836"/>
                  <a:pt x="611" y="843"/>
                </a:cubicBezTo>
                <a:cubicBezTo>
                  <a:pt x="605" y="854"/>
                  <a:pt x="605" y="859"/>
                  <a:pt x="599" y="867"/>
                </a:cubicBezTo>
                <a:cubicBezTo>
                  <a:pt x="593" y="875"/>
                  <a:pt x="588" y="869"/>
                  <a:pt x="575" y="890"/>
                </a:cubicBezTo>
                <a:cubicBezTo>
                  <a:pt x="558" y="911"/>
                  <a:pt x="540" y="970"/>
                  <a:pt x="522" y="992"/>
                </a:cubicBezTo>
                <a:cubicBezTo>
                  <a:pt x="504" y="1014"/>
                  <a:pt x="482" y="1003"/>
                  <a:pt x="467" y="1023"/>
                </a:cubicBezTo>
                <a:cubicBezTo>
                  <a:pt x="445" y="1055"/>
                  <a:pt x="444" y="1076"/>
                  <a:pt x="432" y="1113"/>
                </a:cubicBezTo>
                <a:cubicBezTo>
                  <a:pt x="428" y="1134"/>
                  <a:pt x="454" y="1133"/>
                  <a:pt x="459" y="1143"/>
                </a:cubicBezTo>
                <a:cubicBezTo>
                  <a:pt x="463" y="1154"/>
                  <a:pt x="456" y="1170"/>
                  <a:pt x="458" y="1179"/>
                </a:cubicBezTo>
                <a:cubicBezTo>
                  <a:pt x="460" y="1188"/>
                  <a:pt x="469" y="1195"/>
                  <a:pt x="474" y="1200"/>
                </a:cubicBezTo>
                <a:cubicBezTo>
                  <a:pt x="479" y="1205"/>
                  <a:pt x="490" y="1207"/>
                  <a:pt x="488" y="1212"/>
                </a:cubicBezTo>
                <a:cubicBezTo>
                  <a:pt x="486" y="1217"/>
                  <a:pt x="466" y="1228"/>
                  <a:pt x="459" y="1233"/>
                </a:cubicBezTo>
                <a:cubicBezTo>
                  <a:pt x="452" y="1238"/>
                  <a:pt x="457" y="1237"/>
                  <a:pt x="447" y="1241"/>
                </a:cubicBezTo>
                <a:cubicBezTo>
                  <a:pt x="437" y="1245"/>
                  <a:pt x="415" y="1253"/>
                  <a:pt x="399" y="1259"/>
                </a:cubicBezTo>
                <a:cubicBezTo>
                  <a:pt x="390" y="1261"/>
                  <a:pt x="362" y="1277"/>
                  <a:pt x="353" y="1280"/>
                </a:cubicBezTo>
                <a:cubicBezTo>
                  <a:pt x="345" y="1292"/>
                  <a:pt x="348" y="1312"/>
                  <a:pt x="348" y="1322"/>
                </a:cubicBezTo>
                <a:cubicBezTo>
                  <a:pt x="348" y="1332"/>
                  <a:pt x="351" y="1335"/>
                  <a:pt x="353" y="1343"/>
                </a:cubicBezTo>
                <a:cubicBezTo>
                  <a:pt x="363" y="1362"/>
                  <a:pt x="360" y="1371"/>
                  <a:pt x="360" y="1371"/>
                </a:cubicBezTo>
                <a:cubicBezTo>
                  <a:pt x="365" y="1376"/>
                  <a:pt x="376" y="1375"/>
                  <a:pt x="387" y="1374"/>
                </a:cubicBezTo>
                <a:cubicBezTo>
                  <a:pt x="398" y="1373"/>
                  <a:pt x="411" y="1370"/>
                  <a:pt x="425" y="1362"/>
                </a:cubicBezTo>
                <a:cubicBezTo>
                  <a:pt x="456" y="1337"/>
                  <a:pt x="459" y="1328"/>
                  <a:pt x="473" y="1326"/>
                </a:cubicBezTo>
                <a:cubicBezTo>
                  <a:pt x="487" y="1324"/>
                  <a:pt x="506" y="1337"/>
                  <a:pt x="507" y="1349"/>
                </a:cubicBezTo>
                <a:cubicBezTo>
                  <a:pt x="515" y="1349"/>
                  <a:pt x="489" y="1387"/>
                  <a:pt x="477" y="1398"/>
                </a:cubicBezTo>
                <a:cubicBezTo>
                  <a:pt x="465" y="1409"/>
                  <a:pt x="454" y="1405"/>
                  <a:pt x="434" y="1413"/>
                </a:cubicBezTo>
                <a:cubicBezTo>
                  <a:pt x="399" y="1443"/>
                  <a:pt x="392" y="1425"/>
                  <a:pt x="356" y="1449"/>
                </a:cubicBezTo>
                <a:cubicBezTo>
                  <a:pt x="343" y="1450"/>
                  <a:pt x="355" y="1482"/>
                  <a:pt x="354" y="1497"/>
                </a:cubicBezTo>
                <a:cubicBezTo>
                  <a:pt x="353" y="1512"/>
                  <a:pt x="346" y="1520"/>
                  <a:pt x="348" y="1539"/>
                </a:cubicBezTo>
                <a:cubicBezTo>
                  <a:pt x="350" y="1558"/>
                  <a:pt x="363" y="1588"/>
                  <a:pt x="366" y="1611"/>
                </a:cubicBezTo>
                <a:cubicBezTo>
                  <a:pt x="369" y="1634"/>
                  <a:pt x="363" y="1646"/>
                  <a:pt x="369" y="1677"/>
                </a:cubicBezTo>
                <a:cubicBezTo>
                  <a:pt x="380" y="1710"/>
                  <a:pt x="390" y="1766"/>
                  <a:pt x="402" y="1799"/>
                </a:cubicBezTo>
                <a:cubicBezTo>
                  <a:pt x="409" y="1819"/>
                  <a:pt x="395" y="1840"/>
                  <a:pt x="402" y="1860"/>
                </a:cubicBezTo>
                <a:cubicBezTo>
                  <a:pt x="399" y="1898"/>
                  <a:pt x="382" y="1922"/>
                  <a:pt x="372" y="1959"/>
                </a:cubicBezTo>
                <a:cubicBezTo>
                  <a:pt x="371" y="1982"/>
                  <a:pt x="398" y="1988"/>
                  <a:pt x="402" y="2003"/>
                </a:cubicBezTo>
                <a:cubicBezTo>
                  <a:pt x="406" y="2018"/>
                  <a:pt x="402" y="2035"/>
                  <a:pt x="398" y="2051"/>
                </a:cubicBezTo>
                <a:cubicBezTo>
                  <a:pt x="393" y="2079"/>
                  <a:pt x="386" y="2079"/>
                  <a:pt x="378" y="2097"/>
                </a:cubicBezTo>
                <a:cubicBezTo>
                  <a:pt x="370" y="2115"/>
                  <a:pt x="361" y="2124"/>
                  <a:pt x="348" y="2157"/>
                </a:cubicBezTo>
                <a:cubicBezTo>
                  <a:pt x="311" y="2292"/>
                  <a:pt x="330" y="2201"/>
                  <a:pt x="299" y="2294"/>
                </a:cubicBezTo>
                <a:cubicBezTo>
                  <a:pt x="288" y="2322"/>
                  <a:pt x="255" y="2308"/>
                  <a:pt x="239" y="2322"/>
                </a:cubicBezTo>
                <a:cubicBezTo>
                  <a:pt x="223" y="2336"/>
                  <a:pt x="222" y="2359"/>
                  <a:pt x="201" y="2376"/>
                </a:cubicBezTo>
                <a:cubicBezTo>
                  <a:pt x="173" y="2387"/>
                  <a:pt x="129" y="2406"/>
                  <a:pt x="114" y="2424"/>
                </a:cubicBezTo>
                <a:cubicBezTo>
                  <a:pt x="109" y="2430"/>
                  <a:pt x="90" y="2489"/>
                  <a:pt x="89" y="2492"/>
                </a:cubicBezTo>
                <a:cubicBezTo>
                  <a:pt x="90" y="2517"/>
                  <a:pt x="88" y="2577"/>
                  <a:pt x="89" y="2603"/>
                </a:cubicBezTo>
                <a:cubicBezTo>
                  <a:pt x="90" y="2629"/>
                  <a:pt x="94" y="2631"/>
                  <a:pt x="93" y="2646"/>
                </a:cubicBezTo>
                <a:cubicBezTo>
                  <a:pt x="84" y="2660"/>
                  <a:pt x="94" y="2680"/>
                  <a:pt x="83" y="2693"/>
                </a:cubicBezTo>
                <a:cubicBezTo>
                  <a:pt x="72" y="2706"/>
                  <a:pt x="42" y="2706"/>
                  <a:pt x="29" y="2727"/>
                </a:cubicBezTo>
                <a:cubicBezTo>
                  <a:pt x="25" y="2770"/>
                  <a:pt x="0" y="2803"/>
                  <a:pt x="6" y="2817"/>
                </a:cubicBezTo>
                <a:cubicBezTo>
                  <a:pt x="12" y="2831"/>
                  <a:pt x="44" y="2809"/>
                  <a:pt x="66" y="2810"/>
                </a:cubicBezTo>
                <a:cubicBezTo>
                  <a:pt x="88" y="2811"/>
                  <a:pt x="121" y="2817"/>
                  <a:pt x="141" y="2822"/>
                </a:cubicBezTo>
                <a:cubicBezTo>
                  <a:pt x="153" y="2824"/>
                  <a:pt x="173" y="2838"/>
                  <a:pt x="185" y="2841"/>
                </a:cubicBezTo>
                <a:cubicBezTo>
                  <a:pt x="194" y="2862"/>
                  <a:pt x="185" y="2918"/>
                  <a:pt x="183" y="2939"/>
                </a:cubicBezTo>
                <a:cubicBezTo>
                  <a:pt x="181" y="2960"/>
                  <a:pt x="180" y="2950"/>
                  <a:pt x="171" y="2967"/>
                </a:cubicBezTo>
                <a:cubicBezTo>
                  <a:pt x="149" y="3000"/>
                  <a:pt x="147" y="3005"/>
                  <a:pt x="129" y="3041"/>
                </a:cubicBezTo>
                <a:cubicBezTo>
                  <a:pt x="122" y="3067"/>
                  <a:pt x="138" y="3106"/>
                  <a:pt x="138" y="3132"/>
                </a:cubicBezTo>
                <a:cubicBezTo>
                  <a:pt x="138" y="3158"/>
                  <a:pt x="131" y="3176"/>
                  <a:pt x="126" y="3200"/>
                </a:cubicBezTo>
                <a:cubicBezTo>
                  <a:pt x="130" y="3229"/>
                  <a:pt x="108" y="3278"/>
                  <a:pt x="108" y="3278"/>
                </a:cubicBezTo>
                <a:cubicBezTo>
                  <a:pt x="111" y="3287"/>
                  <a:pt x="117" y="3332"/>
                  <a:pt x="117" y="3341"/>
                </a:cubicBezTo>
                <a:cubicBezTo>
                  <a:pt x="117" y="3358"/>
                  <a:pt x="69" y="3424"/>
                  <a:pt x="93" y="3441"/>
                </a:cubicBezTo>
                <a:cubicBezTo>
                  <a:pt x="102" y="3458"/>
                  <a:pt x="143" y="3449"/>
                  <a:pt x="162" y="3452"/>
                </a:cubicBezTo>
                <a:cubicBezTo>
                  <a:pt x="181" y="3455"/>
                  <a:pt x="189" y="3452"/>
                  <a:pt x="207" y="3462"/>
                </a:cubicBezTo>
                <a:cubicBezTo>
                  <a:pt x="226" y="3469"/>
                  <a:pt x="248" y="3501"/>
                  <a:pt x="272" y="3513"/>
                </a:cubicBezTo>
                <a:cubicBezTo>
                  <a:pt x="296" y="3525"/>
                  <a:pt x="333" y="3534"/>
                  <a:pt x="353" y="3533"/>
                </a:cubicBezTo>
                <a:cubicBezTo>
                  <a:pt x="373" y="3532"/>
                  <a:pt x="374" y="3511"/>
                  <a:pt x="393" y="3509"/>
                </a:cubicBezTo>
                <a:cubicBezTo>
                  <a:pt x="473" y="3516"/>
                  <a:pt x="445" y="3509"/>
                  <a:pt x="467" y="3522"/>
                </a:cubicBezTo>
                <a:cubicBezTo>
                  <a:pt x="489" y="3535"/>
                  <a:pt x="490" y="3578"/>
                  <a:pt x="525" y="3587"/>
                </a:cubicBezTo>
                <a:cubicBezTo>
                  <a:pt x="560" y="3596"/>
                  <a:pt x="644" y="3581"/>
                  <a:pt x="675" y="357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>
            <a:glow rad="101600">
              <a:schemeClr val="bg1">
                <a:lumMod val="5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152400" y="152400"/>
            <a:ext cx="8534400" cy="304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чем основано составление проекта бюджета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Лукояновского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Нижегородской области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85343267"/>
              </p:ext>
            </p:extLst>
          </p:nvPr>
        </p:nvGraphicFramePr>
        <p:xfrm>
          <a:off x="304800" y="914400"/>
          <a:ext cx="8443664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43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4165</TotalTime>
  <Words>8002</Words>
  <Application>Microsoft Office PowerPoint</Application>
  <PresentationFormat>Экран (4:3)</PresentationFormat>
  <Paragraphs>1647</Paragraphs>
  <Slides>61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IRA</cp:lastModifiedBy>
  <cp:revision>216</cp:revision>
  <cp:lastPrinted>2025-11-18T12:26:44Z</cp:lastPrinted>
  <dcterms:created xsi:type="dcterms:W3CDTF">2024-11-11T07:14:43Z</dcterms:created>
  <dcterms:modified xsi:type="dcterms:W3CDTF">2025-12-24T08:38:10Z</dcterms:modified>
</cp:coreProperties>
</file>